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5342870" cy="1047559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82.png"/><Relationship Id="rId35" Type="http://schemas.openxmlformats.org/officeDocument/2006/relationships/image" Target="../media/image81.png"/><Relationship Id="rId34" Type="http://schemas.openxmlformats.org/officeDocument/2006/relationships/image" Target="../media/image80.png"/><Relationship Id="rId33" Type="http://schemas.openxmlformats.org/officeDocument/2006/relationships/image" Target="../media/image79.png"/><Relationship Id="rId32" Type="http://schemas.openxmlformats.org/officeDocument/2006/relationships/image" Target="../media/image78.png"/><Relationship Id="rId31" Type="http://schemas.openxmlformats.org/officeDocument/2006/relationships/image" Target="../media/image77.png"/><Relationship Id="rId30" Type="http://schemas.openxmlformats.org/officeDocument/2006/relationships/image" Target="../media/image76.png"/><Relationship Id="rId3" Type="http://schemas.openxmlformats.org/officeDocument/2006/relationships/image" Target="../media/image49.png"/><Relationship Id="rId29" Type="http://schemas.openxmlformats.org/officeDocument/2006/relationships/image" Target="../media/image75.png"/><Relationship Id="rId28" Type="http://schemas.openxmlformats.org/officeDocument/2006/relationships/image" Target="../media/image74.png"/><Relationship Id="rId27" Type="http://schemas.openxmlformats.org/officeDocument/2006/relationships/image" Target="../media/image73.png"/><Relationship Id="rId26" Type="http://schemas.openxmlformats.org/officeDocument/2006/relationships/image" Target="../media/image72.png"/><Relationship Id="rId25" Type="http://schemas.openxmlformats.org/officeDocument/2006/relationships/image" Target="../media/image71.png"/><Relationship Id="rId24" Type="http://schemas.openxmlformats.org/officeDocument/2006/relationships/image" Target="../media/image70.png"/><Relationship Id="rId23" Type="http://schemas.openxmlformats.org/officeDocument/2006/relationships/image" Target="../media/image69.png"/><Relationship Id="rId22" Type="http://schemas.openxmlformats.org/officeDocument/2006/relationships/image" Target="../media/image68.png"/><Relationship Id="rId21" Type="http://schemas.openxmlformats.org/officeDocument/2006/relationships/image" Target="../media/image67.png"/><Relationship Id="rId20" Type="http://schemas.openxmlformats.org/officeDocument/2006/relationships/image" Target="../media/image66.png"/><Relationship Id="rId2" Type="http://schemas.openxmlformats.org/officeDocument/2006/relationships/image" Target="../media/image48.png"/><Relationship Id="rId19" Type="http://schemas.openxmlformats.org/officeDocument/2006/relationships/image" Target="../media/image65.png"/><Relationship Id="rId18" Type="http://schemas.openxmlformats.org/officeDocument/2006/relationships/image" Target="../media/image64.png"/><Relationship Id="rId17" Type="http://schemas.openxmlformats.org/officeDocument/2006/relationships/image" Target="../media/image63.png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4.pn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93.png"/><Relationship Id="rId98" Type="http://schemas.openxmlformats.org/officeDocument/2006/relationships/image" Target="../media/image192.png"/><Relationship Id="rId97" Type="http://schemas.openxmlformats.org/officeDocument/2006/relationships/image" Target="../media/image191.png"/><Relationship Id="rId96" Type="http://schemas.openxmlformats.org/officeDocument/2006/relationships/image" Target="../media/image190.png"/><Relationship Id="rId95" Type="http://schemas.openxmlformats.org/officeDocument/2006/relationships/image" Target="../media/image189.png"/><Relationship Id="rId94" Type="http://schemas.openxmlformats.org/officeDocument/2006/relationships/image" Target="../media/image188.png"/><Relationship Id="rId93" Type="http://schemas.openxmlformats.org/officeDocument/2006/relationships/image" Target="../media/image187.png"/><Relationship Id="rId92" Type="http://schemas.openxmlformats.org/officeDocument/2006/relationships/image" Target="../media/image186.png"/><Relationship Id="rId91" Type="http://schemas.openxmlformats.org/officeDocument/2006/relationships/image" Target="../media/image185.png"/><Relationship Id="rId90" Type="http://schemas.openxmlformats.org/officeDocument/2006/relationships/image" Target="../media/image184.png"/><Relationship Id="rId9" Type="http://schemas.openxmlformats.org/officeDocument/2006/relationships/image" Target="../media/image103.png"/><Relationship Id="rId89" Type="http://schemas.openxmlformats.org/officeDocument/2006/relationships/image" Target="../media/image183.png"/><Relationship Id="rId88" Type="http://schemas.openxmlformats.org/officeDocument/2006/relationships/image" Target="../media/image182.png"/><Relationship Id="rId87" Type="http://schemas.openxmlformats.org/officeDocument/2006/relationships/image" Target="../media/image181.png"/><Relationship Id="rId86" Type="http://schemas.openxmlformats.org/officeDocument/2006/relationships/image" Target="../media/image180.png"/><Relationship Id="rId85" Type="http://schemas.openxmlformats.org/officeDocument/2006/relationships/image" Target="../media/image179.png"/><Relationship Id="rId84" Type="http://schemas.openxmlformats.org/officeDocument/2006/relationships/image" Target="../media/image178.png"/><Relationship Id="rId83" Type="http://schemas.openxmlformats.org/officeDocument/2006/relationships/image" Target="../media/image177.png"/><Relationship Id="rId82" Type="http://schemas.openxmlformats.org/officeDocument/2006/relationships/image" Target="../media/image176.png"/><Relationship Id="rId81" Type="http://schemas.openxmlformats.org/officeDocument/2006/relationships/image" Target="../media/image175.png"/><Relationship Id="rId80" Type="http://schemas.openxmlformats.org/officeDocument/2006/relationships/image" Target="../media/image174.png"/><Relationship Id="rId8" Type="http://schemas.openxmlformats.org/officeDocument/2006/relationships/image" Target="../media/image102.png"/><Relationship Id="rId79" Type="http://schemas.openxmlformats.org/officeDocument/2006/relationships/image" Target="../media/image173.png"/><Relationship Id="rId78" Type="http://schemas.openxmlformats.org/officeDocument/2006/relationships/image" Target="../media/image172.png"/><Relationship Id="rId77" Type="http://schemas.openxmlformats.org/officeDocument/2006/relationships/image" Target="../media/image171.png"/><Relationship Id="rId76" Type="http://schemas.openxmlformats.org/officeDocument/2006/relationships/image" Target="../media/image170.png"/><Relationship Id="rId75" Type="http://schemas.openxmlformats.org/officeDocument/2006/relationships/image" Target="../media/image169.png"/><Relationship Id="rId74" Type="http://schemas.openxmlformats.org/officeDocument/2006/relationships/image" Target="../media/image168.png"/><Relationship Id="rId73" Type="http://schemas.openxmlformats.org/officeDocument/2006/relationships/image" Target="../media/image167.png"/><Relationship Id="rId72" Type="http://schemas.openxmlformats.org/officeDocument/2006/relationships/image" Target="../media/image166.png"/><Relationship Id="rId71" Type="http://schemas.openxmlformats.org/officeDocument/2006/relationships/image" Target="../media/image165.png"/><Relationship Id="rId70" Type="http://schemas.openxmlformats.org/officeDocument/2006/relationships/image" Target="../media/image164.png"/><Relationship Id="rId7" Type="http://schemas.openxmlformats.org/officeDocument/2006/relationships/image" Target="../media/image101.png"/><Relationship Id="rId69" Type="http://schemas.openxmlformats.org/officeDocument/2006/relationships/image" Target="../media/image163.png"/><Relationship Id="rId68" Type="http://schemas.openxmlformats.org/officeDocument/2006/relationships/image" Target="../media/image162.png"/><Relationship Id="rId67" Type="http://schemas.openxmlformats.org/officeDocument/2006/relationships/image" Target="../media/image161.png"/><Relationship Id="rId66" Type="http://schemas.openxmlformats.org/officeDocument/2006/relationships/image" Target="../media/image160.png"/><Relationship Id="rId65" Type="http://schemas.openxmlformats.org/officeDocument/2006/relationships/image" Target="../media/image159.png"/><Relationship Id="rId64" Type="http://schemas.openxmlformats.org/officeDocument/2006/relationships/image" Target="../media/image158.jpeg"/><Relationship Id="rId63" Type="http://schemas.openxmlformats.org/officeDocument/2006/relationships/image" Target="../media/image157.jpeg"/><Relationship Id="rId62" Type="http://schemas.openxmlformats.org/officeDocument/2006/relationships/image" Target="../media/image156.jpeg"/><Relationship Id="rId61" Type="http://schemas.openxmlformats.org/officeDocument/2006/relationships/image" Target="../media/image155.jpeg"/><Relationship Id="rId60" Type="http://schemas.openxmlformats.org/officeDocument/2006/relationships/image" Target="../media/image154.png"/><Relationship Id="rId6" Type="http://schemas.openxmlformats.org/officeDocument/2006/relationships/image" Target="../media/image100.png"/><Relationship Id="rId59" Type="http://schemas.openxmlformats.org/officeDocument/2006/relationships/image" Target="../media/image153.png"/><Relationship Id="rId58" Type="http://schemas.openxmlformats.org/officeDocument/2006/relationships/image" Target="../media/image152.png"/><Relationship Id="rId57" Type="http://schemas.openxmlformats.org/officeDocument/2006/relationships/image" Target="../media/image151.png"/><Relationship Id="rId56" Type="http://schemas.openxmlformats.org/officeDocument/2006/relationships/image" Target="../media/image150.png"/><Relationship Id="rId55" Type="http://schemas.openxmlformats.org/officeDocument/2006/relationships/image" Target="../media/image149.png"/><Relationship Id="rId54" Type="http://schemas.openxmlformats.org/officeDocument/2006/relationships/image" Target="../media/image148.png"/><Relationship Id="rId53" Type="http://schemas.openxmlformats.org/officeDocument/2006/relationships/image" Target="../media/image147.png"/><Relationship Id="rId52" Type="http://schemas.openxmlformats.org/officeDocument/2006/relationships/image" Target="../media/image146.png"/><Relationship Id="rId51" Type="http://schemas.openxmlformats.org/officeDocument/2006/relationships/image" Target="../media/image145.png"/><Relationship Id="rId50" Type="http://schemas.openxmlformats.org/officeDocument/2006/relationships/image" Target="../media/image144.png"/><Relationship Id="rId5" Type="http://schemas.openxmlformats.org/officeDocument/2006/relationships/image" Target="../media/image99.png"/><Relationship Id="rId49" Type="http://schemas.openxmlformats.org/officeDocument/2006/relationships/image" Target="../media/image143.png"/><Relationship Id="rId48" Type="http://schemas.openxmlformats.org/officeDocument/2006/relationships/image" Target="../media/image142.png"/><Relationship Id="rId47" Type="http://schemas.openxmlformats.org/officeDocument/2006/relationships/image" Target="../media/image141.png"/><Relationship Id="rId46" Type="http://schemas.openxmlformats.org/officeDocument/2006/relationships/image" Target="../media/image140.jpeg"/><Relationship Id="rId45" Type="http://schemas.openxmlformats.org/officeDocument/2006/relationships/image" Target="../media/image139.jpeg"/><Relationship Id="rId44" Type="http://schemas.openxmlformats.org/officeDocument/2006/relationships/image" Target="../media/image138.jpeg"/><Relationship Id="rId43" Type="http://schemas.openxmlformats.org/officeDocument/2006/relationships/image" Target="../media/image137.jpeg"/><Relationship Id="rId42" Type="http://schemas.openxmlformats.org/officeDocument/2006/relationships/image" Target="../media/image136.jpeg"/><Relationship Id="rId41" Type="http://schemas.openxmlformats.org/officeDocument/2006/relationships/image" Target="../media/image135.jpeg"/><Relationship Id="rId40" Type="http://schemas.openxmlformats.org/officeDocument/2006/relationships/image" Target="../media/image134.jpeg"/><Relationship Id="rId4" Type="http://schemas.openxmlformats.org/officeDocument/2006/relationships/image" Target="../media/image98.png"/><Relationship Id="rId39" Type="http://schemas.openxmlformats.org/officeDocument/2006/relationships/image" Target="../media/image133.png"/><Relationship Id="rId38" Type="http://schemas.openxmlformats.org/officeDocument/2006/relationships/image" Target="../media/image132.png"/><Relationship Id="rId37" Type="http://schemas.openxmlformats.org/officeDocument/2006/relationships/image" Target="../media/image131.png"/><Relationship Id="rId36" Type="http://schemas.openxmlformats.org/officeDocument/2006/relationships/image" Target="../media/image130.png"/><Relationship Id="rId35" Type="http://schemas.openxmlformats.org/officeDocument/2006/relationships/image" Target="../media/image129.png"/><Relationship Id="rId34" Type="http://schemas.openxmlformats.org/officeDocument/2006/relationships/image" Target="../media/image128.png"/><Relationship Id="rId33" Type="http://schemas.openxmlformats.org/officeDocument/2006/relationships/image" Target="../media/image127.png"/><Relationship Id="rId32" Type="http://schemas.openxmlformats.org/officeDocument/2006/relationships/image" Target="../media/image126.png"/><Relationship Id="rId31" Type="http://schemas.openxmlformats.org/officeDocument/2006/relationships/image" Target="../media/image125.png"/><Relationship Id="rId30" Type="http://schemas.openxmlformats.org/officeDocument/2006/relationships/image" Target="../media/image124.png"/><Relationship Id="rId3" Type="http://schemas.openxmlformats.org/officeDocument/2006/relationships/image" Target="../media/image97.png"/><Relationship Id="rId29" Type="http://schemas.openxmlformats.org/officeDocument/2006/relationships/image" Target="../media/image123.png"/><Relationship Id="rId28" Type="http://schemas.openxmlformats.org/officeDocument/2006/relationships/image" Target="../media/image122.png"/><Relationship Id="rId27" Type="http://schemas.openxmlformats.org/officeDocument/2006/relationships/image" Target="../media/image121.png"/><Relationship Id="rId26" Type="http://schemas.openxmlformats.org/officeDocument/2006/relationships/image" Target="../media/image120.png"/><Relationship Id="rId25" Type="http://schemas.openxmlformats.org/officeDocument/2006/relationships/image" Target="../media/image119.png"/><Relationship Id="rId24" Type="http://schemas.openxmlformats.org/officeDocument/2006/relationships/image" Target="../media/image118.png"/><Relationship Id="rId23" Type="http://schemas.openxmlformats.org/officeDocument/2006/relationships/image" Target="../media/image117.png"/><Relationship Id="rId22" Type="http://schemas.openxmlformats.org/officeDocument/2006/relationships/image" Target="../media/image116.png"/><Relationship Id="rId21" Type="http://schemas.openxmlformats.org/officeDocument/2006/relationships/image" Target="../media/image115.png"/><Relationship Id="rId20" Type="http://schemas.openxmlformats.org/officeDocument/2006/relationships/image" Target="../media/image114.png"/><Relationship Id="rId2" Type="http://schemas.openxmlformats.org/officeDocument/2006/relationships/image" Target="../media/image96.png"/><Relationship Id="rId19" Type="http://schemas.openxmlformats.org/officeDocument/2006/relationships/image" Target="../media/image113.png"/><Relationship Id="rId18" Type="http://schemas.openxmlformats.org/officeDocument/2006/relationships/image" Target="../media/image112.png"/><Relationship Id="rId17" Type="http://schemas.openxmlformats.org/officeDocument/2006/relationships/image" Target="../media/image111.png"/><Relationship Id="rId16" Type="http://schemas.openxmlformats.org/officeDocument/2006/relationships/image" Target="../media/image110.png"/><Relationship Id="rId15" Type="http://schemas.openxmlformats.org/officeDocument/2006/relationships/image" Target="../media/image109.png"/><Relationship Id="rId141" Type="http://schemas.openxmlformats.org/officeDocument/2006/relationships/slideLayout" Target="../slideLayouts/slideLayout1.xml"/><Relationship Id="rId140" Type="http://schemas.openxmlformats.org/officeDocument/2006/relationships/image" Target="../media/image234.png"/><Relationship Id="rId14" Type="http://schemas.openxmlformats.org/officeDocument/2006/relationships/image" Target="../media/image108.png"/><Relationship Id="rId139" Type="http://schemas.openxmlformats.org/officeDocument/2006/relationships/image" Target="../media/image233.png"/><Relationship Id="rId138" Type="http://schemas.openxmlformats.org/officeDocument/2006/relationships/image" Target="../media/image232.png"/><Relationship Id="rId137" Type="http://schemas.openxmlformats.org/officeDocument/2006/relationships/image" Target="../media/image231.png"/><Relationship Id="rId136" Type="http://schemas.openxmlformats.org/officeDocument/2006/relationships/image" Target="../media/image230.png"/><Relationship Id="rId135" Type="http://schemas.openxmlformats.org/officeDocument/2006/relationships/image" Target="../media/image229.png"/><Relationship Id="rId134" Type="http://schemas.openxmlformats.org/officeDocument/2006/relationships/image" Target="../media/image228.png"/><Relationship Id="rId133" Type="http://schemas.openxmlformats.org/officeDocument/2006/relationships/image" Target="../media/image227.jpeg"/><Relationship Id="rId132" Type="http://schemas.openxmlformats.org/officeDocument/2006/relationships/image" Target="../media/image226.jpeg"/><Relationship Id="rId131" Type="http://schemas.openxmlformats.org/officeDocument/2006/relationships/image" Target="../media/image225.png"/><Relationship Id="rId130" Type="http://schemas.openxmlformats.org/officeDocument/2006/relationships/image" Target="../media/image224.png"/><Relationship Id="rId13" Type="http://schemas.openxmlformats.org/officeDocument/2006/relationships/image" Target="../media/image107.png"/><Relationship Id="rId129" Type="http://schemas.openxmlformats.org/officeDocument/2006/relationships/image" Target="../media/image223.png"/><Relationship Id="rId128" Type="http://schemas.openxmlformats.org/officeDocument/2006/relationships/image" Target="../media/image222.png"/><Relationship Id="rId127" Type="http://schemas.openxmlformats.org/officeDocument/2006/relationships/image" Target="../media/image221.png"/><Relationship Id="rId126" Type="http://schemas.openxmlformats.org/officeDocument/2006/relationships/image" Target="../media/image220.png"/><Relationship Id="rId125" Type="http://schemas.openxmlformats.org/officeDocument/2006/relationships/image" Target="../media/image219.png"/><Relationship Id="rId124" Type="http://schemas.openxmlformats.org/officeDocument/2006/relationships/image" Target="../media/image218.png"/><Relationship Id="rId123" Type="http://schemas.openxmlformats.org/officeDocument/2006/relationships/image" Target="../media/image217.jpeg"/><Relationship Id="rId122" Type="http://schemas.openxmlformats.org/officeDocument/2006/relationships/image" Target="../media/image216.png"/><Relationship Id="rId121" Type="http://schemas.openxmlformats.org/officeDocument/2006/relationships/image" Target="../media/image215.jpeg"/><Relationship Id="rId120" Type="http://schemas.openxmlformats.org/officeDocument/2006/relationships/image" Target="../media/image214.jpeg"/><Relationship Id="rId12" Type="http://schemas.openxmlformats.org/officeDocument/2006/relationships/image" Target="../media/image106.png"/><Relationship Id="rId119" Type="http://schemas.openxmlformats.org/officeDocument/2006/relationships/image" Target="../media/image213.jpeg"/><Relationship Id="rId118" Type="http://schemas.openxmlformats.org/officeDocument/2006/relationships/image" Target="../media/image212.jpeg"/><Relationship Id="rId117" Type="http://schemas.openxmlformats.org/officeDocument/2006/relationships/image" Target="../media/image211.png"/><Relationship Id="rId116" Type="http://schemas.openxmlformats.org/officeDocument/2006/relationships/image" Target="../media/image210.jpeg"/><Relationship Id="rId115" Type="http://schemas.openxmlformats.org/officeDocument/2006/relationships/image" Target="../media/image209.jpeg"/><Relationship Id="rId114" Type="http://schemas.openxmlformats.org/officeDocument/2006/relationships/image" Target="../media/image208.jpeg"/><Relationship Id="rId113" Type="http://schemas.openxmlformats.org/officeDocument/2006/relationships/image" Target="../media/image207.png"/><Relationship Id="rId112" Type="http://schemas.openxmlformats.org/officeDocument/2006/relationships/image" Target="../media/image206.jpeg"/><Relationship Id="rId111" Type="http://schemas.openxmlformats.org/officeDocument/2006/relationships/image" Target="../media/image205.png"/><Relationship Id="rId110" Type="http://schemas.openxmlformats.org/officeDocument/2006/relationships/image" Target="../media/image204.jpeg"/><Relationship Id="rId11" Type="http://schemas.openxmlformats.org/officeDocument/2006/relationships/image" Target="../media/image105.png"/><Relationship Id="rId109" Type="http://schemas.openxmlformats.org/officeDocument/2006/relationships/image" Target="../media/image203.png"/><Relationship Id="rId108" Type="http://schemas.openxmlformats.org/officeDocument/2006/relationships/image" Target="../media/image202.jpeg"/><Relationship Id="rId107" Type="http://schemas.openxmlformats.org/officeDocument/2006/relationships/image" Target="../media/image201.png"/><Relationship Id="rId106" Type="http://schemas.openxmlformats.org/officeDocument/2006/relationships/image" Target="../media/image200.png"/><Relationship Id="rId105" Type="http://schemas.openxmlformats.org/officeDocument/2006/relationships/image" Target="../media/image199.png"/><Relationship Id="rId104" Type="http://schemas.openxmlformats.org/officeDocument/2006/relationships/image" Target="../media/image198.png"/><Relationship Id="rId103" Type="http://schemas.openxmlformats.org/officeDocument/2006/relationships/image" Target="../media/image197.png"/><Relationship Id="rId102" Type="http://schemas.openxmlformats.org/officeDocument/2006/relationships/image" Target="../media/image196.png"/><Relationship Id="rId101" Type="http://schemas.openxmlformats.org/officeDocument/2006/relationships/image" Target="../media/image195.png"/><Relationship Id="rId100" Type="http://schemas.openxmlformats.org/officeDocument/2006/relationships/image" Target="../media/image194.png"/><Relationship Id="rId10" Type="http://schemas.openxmlformats.org/officeDocument/2006/relationships/image" Target="../media/image104.png"/><Relationship Id="rId1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3.png"/><Relationship Id="rId8" Type="http://schemas.openxmlformats.org/officeDocument/2006/relationships/image" Target="../media/image242.png"/><Relationship Id="rId7" Type="http://schemas.openxmlformats.org/officeDocument/2006/relationships/image" Target="../media/image241.png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51.png"/><Relationship Id="rId16" Type="http://schemas.openxmlformats.org/officeDocument/2006/relationships/image" Target="../media/image250.png"/><Relationship Id="rId15" Type="http://schemas.openxmlformats.org/officeDocument/2006/relationships/image" Target="../media/image249.png"/><Relationship Id="rId14" Type="http://schemas.openxmlformats.org/officeDocument/2006/relationships/image" Target="../media/image248.png"/><Relationship Id="rId13" Type="http://schemas.openxmlformats.org/officeDocument/2006/relationships/image" Target="../media/image247.png"/><Relationship Id="rId12" Type="http://schemas.openxmlformats.org/officeDocument/2006/relationships/image" Target="../media/image246.png"/><Relationship Id="rId11" Type="http://schemas.openxmlformats.org/officeDocument/2006/relationships/image" Target="../media/image245.png"/><Relationship Id="rId10" Type="http://schemas.openxmlformats.org/officeDocument/2006/relationships/image" Target="../media/image244.png"/><Relationship Id="rId1" Type="http://schemas.openxmlformats.org/officeDocument/2006/relationships/image" Target="../media/image2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8.png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image" Target="../media/image25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7.png"/><Relationship Id="rId8" Type="http://schemas.openxmlformats.org/officeDocument/2006/relationships/image" Target="../media/image266.png"/><Relationship Id="rId7" Type="http://schemas.openxmlformats.org/officeDocument/2006/relationships/image" Target="../media/image265.png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jpeg"/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72.png"/><Relationship Id="rId13" Type="http://schemas.openxmlformats.org/officeDocument/2006/relationships/image" Target="../media/image271.png"/><Relationship Id="rId12" Type="http://schemas.openxmlformats.org/officeDocument/2006/relationships/image" Target="../media/image270.png"/><Relationship Id="rId11" Type="http://schemas.openxmlformats.org/officeDocument/2006/relationships/image" Target="../media/image269.png"/><Relationship Id="rId10" Type="http://schemas.openxmlformats.org/officeDocument/2006/relationships/image" Target="../media/image268.png"/><Relationship Id="rId1" Type="http://schemas.openxmlformats.org/officeDocument/2006/relationships/image" Target="../media/image25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5.png"/><Relationship Id="rId3" Type="http://schemas.openxmlformats.org/officeDocument/2006/relationships/image" Target="../media/image49.png"/><Relationship Id="rId2" Type="http://schemas.openxmlformats.org/officeDocument/2006/relationships/image" Target="../media/image274.png"/><Relationship Id="rId1" Type="http://schemas.openxmlformats.org/officeDocument/2006/relationships/image" Target="../media/image2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0.jpeg"/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image" Target="../media/image27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9.png"/><Relationship Id="rId8" Type="http://schemas.openxmlformats.org/officeDocument/2006/relationships/image" Target="../media/image288.png"/><Relationship Id="rId7" Type="http://schemas.openxmlformats.org/officeDocument/2006/relationships/image" Target="../media/image287.png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1" Type="http://schemas.openxmlformats.org/officeDocument/2006/relationships/image" Target="../media/image291.png"/><Relationship Id="rId10" Type="http://schemas.openxmlformats.org/officeDocument/2006/relationships/image" Target="../media/image290.png"/><Relationship Id="rId1" Type="http://schemas.openxmlformats.org/officeDocument/2006/relationships/image" Target="../media/image28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0.jpeg"/><Relationship Id="rId8" Type="http://schemas.openxmlformats.org/officeDocument/2006/relationships/image" Target="../media/image299.png"/><Relationship Id="rId7" Type="http://schemas.openxmlformats.org/officeDocument/2006/relationships/image" Target="../media/image298.png"/><Relationship Id="rId6" Type="http://schemas.openxmlformats.org/officeDocument/2006/relationships/image" Target="../media/image297.png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Relationship Id="rId3" Type="http://schemas.openxmlformats.org/officeDocument/2006/relationships/image" Target="../media/image294.jpeg"/><Relationship Id="rId2" Type="http://schemas.openxmlformats.org/officeDocument/2006/relationships/image" Target="../media/image293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08.jpeg"/><Relationship Id="rId16" Type="http://schemas.openxmlformats.org/officeDocument/2006/relationships/image" Target="../media/image307.jpeg"/><Relationship Id="rId15" Type="http://schemas.openxmlformats.org/officeDocument/2006/relationships/image" Target="../media/image306.jpeg"/><Relationship Id="rId14" Type="http://schemas.openxmlformats.org/officeDocument/2006/relationships/image" Target="../media/image305.jpeg"/><Relationship Id="rId13" Type="http://schemas.openxmlformats.org/officeDocument/2006/relationships/image" Target="../media/image304.jpeg"/><Relationship Id="rId12" Type="http://schemas.openxmlformats.org/officeDocument/2006/relationships/image" Target="../media/image303.jpeg"/><Relationship Id="rId11" Type="http://schemas.openxmlformats.org/officeDocument/2006/relationships/image" Target="../media/image302.jpeg"/><Relationship Id="rId10" Type="http://schemas.openxmlformats.org/officeDocument/2006/relationships/image" Target="../media/image301.png"/><Relationship Id="rId1" Type="http://schemas.openxmlformats.org/officeDocument/2006/relationships/image" Target="../media/image292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3.png"/><Relationship Id="rId4" Type="http://schemas.openxmlformats.org/officeDocument/2006/relationships/image" Target="../media/image312.jpeg"/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image" Target="../media/image30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image" Target="../media/image31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image" Target="../media/image31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2.jpeg"/><Relationship Id="rId8" Type="http://schemas.openxmlformats.org/officeDocument/2006/relationships/image" Target="../media/image331.png"/><Relationship Id="rId7" Type="http://schemas.openxmlformats.org/officeDocument/2006/relationships/image" Target="../media/image330.png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4" Type="http://schemas.openxmlformats.org/officeDocument/2006/relationships/image" Target="../media/image327.png"/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39.png"/><Relationship Id="rId15" Type="http://schemas.openxmlformats.org/officeDocument/2006/relationships/image" Target="../media/image338.png"/><Relationship Id="rId14" Type="http://schemas.openxmlformats.org/officeDocument/2006/relationships/image" Target="../media/image337.png"/><Relationship Id="rId13" Type="http://schemas.openxmlformats.org/officeDocument/2006/relationships/image" Target="../media/image336.png"/><Relationship Id="rId12" Type="http://schemas.openxmlformats.org/officeDocument/2006/relationships/image" Target="../media/image335.png"/><Relationship Id="rId11" Type="http://schemas.openxmlformats.org/officeDocument/2006/relationships/image" Target="../media/image334.png"/><Relationship Id="rId10" Type="http://schemas.openxmlformats.org/officeDocument/2006/relationships/image" Target="../media/image333.jpeg"/><Relationship Id="rId1" Type="http://schemas.openxmlformats.org/officeDocument/2006/relationships/image" Target="../media/image3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image" Target="../media/image3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>
            <p:custDataLst>
              <p:tags r:id="rId1"/>
            </p:custDataLst>
          </p:nvPr>
        </p:nvSpPr>
        <p:spPr>
          <a:xfrm>
            <a:off x="5664200" y="-1094740"/>
            <a:ext cx="11684635" cy="127127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图片1-1"/>
          <p:cNvPicPr>
            <a:picLocks noChangeAspect="1"/>
          </p:cNvPicPr>
          <p:nvPr/>
        </p:nvPicPr>
        <p:blipFill>
          <a:blip r:embed="rId2"/>
          <a:srcRect r="13666"/>
          <a:stretch>
            <a:fillRect/>
          </a:stretch>
        </p:blipFill>
        <p:spPr>
          <a:xfrm>
            <a:off x="6209030" y="0"/>
            <a:ext cx="9472295" cy="1048385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98170" y="4631690"/>
            <a:ext cx="6215380" cy="1137285"/>
          </a:xfrm>
          <a:prstGeom prst="rect">
            <a:avLst/>
          </a:prstGeom>
        </p:spPr>
        <p:txBody>
          <a:bodyPr wrap="square" rtlCol="0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algn="l">
              <a:buClrTx/>
              <a:buSzTx/>
              <a:buFontTx/>
            </a:pP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珠海市泰格科技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有限公司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5248275" y="6516370"/>
            <a:ext cx="1608455" cy="1667510"/>
          </a:xfrm>
          <a:prstGeom prst="ellipse">
            <a:avLst/>
          </a:prstGeom>
          <a:solidFill>
            <a:srgbClr val="95CE7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5758815" y="2971165"/>
            <a:ext cx="881380" cy="913130"/>
          </a:xfrm>
          <a:prstGeom prst="ellipse">
            <a:avLst/>
          </a:prstGeom>
          <a:solidFill>
            <a:srgbClr val="95CE7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8170" y="5533390"/>
            <a:ext cx="6431915" cy="98298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Toner Cartridge . Copier Kits &amp; Drum . Ink . Ribbon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主讲人：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Acco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3" name="图片 12" descr="资源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45" y="3108960"/>
            <a:ext cx="4888230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3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730157" y="1095357"/>
            <a:ext cx="6047855" cy="9000018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6828" y="5902413"/>
            <a:ext cx="6427063" cy="3667173"/>
          </a:xfrm>
          <a:prstGeom prst="rect">
            <a:avLst/>
          </a:prstGeom>
        </p:spPr>
      </p:pic>
      <p:sp>
        <p:nvSpPr>
          <p:cNvPr id="334" name="textbox 334"/>
          <p:cNvSpPr/>
          <p:nvPr/>
        </p:nvSpPr>
        <p:spPr>
          <a:xfrm>
            <a:off x="4964925" y="1544909"/>
            <a:ext cx="2453004" cy="33470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3700" b="1" kern="0" spc="-2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海豚</a:t>
            </a:r>
            <a:endParaRPr sz="3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465" algn="l" rtl="0" eaLnBrk="0">
              <a:lnSpc>
                <a:spcPct val="91000"/>
              </a:lnSpc>
              <a:spcBef>
                <a:spcPts val="560"/>
              </a:spcBef>
            </a:pPr>
            <a:r>
              <a:rPr sz="1300" kern="0" spc="-1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22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友善、活泼的形象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465" algn="l" rtl="0" eaLnBrk="0">
              <a:lnSpc>
                <a:spcPct val="83000"/>
              </a:lnSpc>
              <a:spcBef>
                <a:spcPts val="1320"/>
              </a:spcBef>
            </a:pP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22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卓越的团队合作精神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465" algn="l" rtl="0" eaLnBrk="0">
              <a:lnSpc>
                <a:spcPts val="2745"/>
              </a:lnSpc>
            </a:pPr>
            <a:r>
              <a:rPr sz="1300" kern="0" spc="6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29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6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富有生命力和活力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7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1120"/>
              </a:spcBef>
            </a:pPr>
            <a:r>
              <a:rPr sz="3700" b="1" kern="0" spc="-1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水滴</a:t>
            </a:r>
            <a:endParaRPr sz="3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465" algn="l" rtl="0" eaLnBrk="0">
              <a:lnSpc>
                <a:spcPct val="92000"/>
              </a:lnSpc>
              <a:spcBef>
                <a:spcPts val="660"/>
              </a:spcBef>
            </a:pP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18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代表生命的源泉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465" algn="l" rtl="0" eaLnBrk="0">
              <a:lnSpc>
                <a:spcPct val="167000"/>
              </a:lnSpc>
              <a:spcBef>
                <a:spcPts val="285"/>
              </a:spcBef>
            </a:pP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31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寓意企业对于生命自然的珍视</a:t>
            </a:r>
            <a:r>
              <a:rPr sz="1300" kern="0" spc="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8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300" kern="0" spc="17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8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灵活适应不断变化的市场环境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336" name="table 336"/>
          <p:cNvGraphicFramePr>
            <a:graphicFrameLocks noGrp="1"/>
          </p:cNvGraphicFramePr>
          <p:nvPr/>
        </p:nvGraphicFramePr>
        <p:xfrm>
          <a:off x="980505" y="1785589"/>
          <a:ext cx="3181985" cy="2227580"/>
        </p:xfrm>
        <a:graphic>
          <a:graphicData uri="http://schemas.openxmlformats.org/drawingml/2006/table">
            <a:tbl>
              <a:tblPr/>
              <a:tblGrid>
                <a:gridCol w="1368425"/>
                <a:gridCol w="238125"/>
                <a:gridCol w="1575435"/>
              </a:tblGrid>
              <a:tr h="494030"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5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8" name="picture 3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732735" y="7832655"/>
            <a:ext cx="3020440" cy="2263317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731833" y="5862808"/>
            <a:ext cx="3019094" cy="1770037"/>
          </a:xfrm>
          <a:prstGeom prst="rect">
            <a:avLst/>
          </a:prstGeom>
        </p:spPr>
      </p:pic>
      <p:sp>
        <p:nvSpPr>
          <p:cNvPr id="342" name="textbox 342"/>
          <p:cNvSpPr/>
          <p:nvPr/>
        </p:nvSpPr>
        <p:spPr>
          <a:xfrm>
            <a:off x="12467385" y="14420"/>
            <a:ext cx="2872739" cy="1080135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8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81000" algn="l" rtl="0" eaLnBrk="0">
              <a:lnSpc>
                <a:spcPct val="92000"/>
              </a:lnSpc>
              <a:spcBef>
                <a:spcPts val="5"/>
              </a:spcBef>
            </a:pPr>
            <a:r>
              <a:rPr sz="39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应用场景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4" name="textbox 344"/>
          <p:cNvSpPr/>
          <p:nvPr/>
        </p:nvSpPr>
        <p:spPr>
          <a:xfrm>
            <a:off x="546621" y="443355"/>
            <a:ext cx="5175250" cy="422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3120"/>
              </a:lnSpc>
            </a:pPr>
            <a:r>
              <a:rPr sz="2200" kern="0" spc="690" dirty="0">
                <a:solidFill>
                  <a:srgbClr val="C8C9C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VIS</a:t>
            </a:r>
            <a:r>
              <a:rPr sz="2200" kern="0" spc="690" dirty="0">
                <a:solidFill>
                  <a:srgbClr val="C8C9C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200" kern="0" spc="-70" dirty="0">
                <a:solidFill>
                  <a:srgbClr val="C8C9C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BrandManu</a:t>
            </a:r>
            <a:r>
              <a:rPr sz="2200" kern="0" spc="-80" dirty="0">
                <a:solidFill>
                  <a:srgbClr val="C8C9CA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2200" kern="0" spc="-80" dirty="0">
                <a:solidFill>
                  <a:srgbClr val="C8C9CA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i形象视觉系统基础部分</a:t>
            </a:r>
            <a:endParaRPr sz="2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6" name="path 346"/>
          <p:cNvSpPr/>
          <p:nvPr/>
        </p:nvSpPr>
        <p:spPr>
          <a:xfrm>
            <a:off x="980505" y="2503229"/>
            <a:ext cx="1261323" cy="1482559"/>
          </a:xfrm>
          <a:custGeom>
            <a:avLst/>
            <a:gdLst/>
            <a:ahLst/>
            <a:cxnLst/>
            <a:rect l="0" t="0" r="0" b="0"/>
            <a:pathLst>
              <a:path w="1986" h="2334">
                <a:moveTo>
                  <a:pt x="618" y="1063"/>
                </a:moveTo>
                <a:cubicBezTo>
                  <a:pt x="317" y="1134"/>
                  <a:pt x="148" y="1177"/>
                  <a:pt x="0" y="1037"/>
                </a:cubicBezTo>
                <a:lnTo>
                  <a:pt x="25" y="996"/>
                </a:lnTo>
                <a:cubicBezTo>
                  <a:pt x="25" y="996"/>
                  <a:pt x="224" y="1060"/>
                  <a:pt x="417" y="876"/>
                </a:cubicBezTo>
                <a:cubicBezTo>
                  <a:pt x="454" y="841"/>
                  <a:pt x="498" y="798"/>
                  <a:pt x="533" y="743"/>
                </a:cubicBezTo>
                <a:cubicBezTo>
                  <a:pt x="533" y="743"/>
                  <a:pt x="663" y="558"/>
                  <a:pt x="714" y="430"/>
                </a:cubicBezTo>
                <a:cubicBezTo>
                  <a:pt x="764" y="302"/>
                  <a:pt x="902" y="71"/>
                  <a:pt x="1130" y="0"/>
                </a:cubicBezTo>
                <a:lnTo>
                  <a:pt x="1522" y="117"/>
                </a:lnTo>
                <a:cubicBezTo>
                  <a:pt x="1541" y="604"/>
                  <a:pt x="1193" y="1055"/>
                  <a:pt x="1018" y="1481"/>
                </a:cubicBezTo>
                <a:cubicBezTo>
                  <a:pt x="1018" y="1481"/>
                  <a:pt x="1001" y="1781"/>
                  <a:pt x="1060" y="1807"/>
                </a:cubicBezTo>
                <a:lnTo>
                  <a:pt x="1161" y="1815"/>
                </a:lnTo>
                <a:cubicBezTo>
                  <a:pt x="1161" y="1815"/>
                  <a:pt x="1196" y="1793"/>
                  <a:pt x="1247" y="1785"/>
                </a:cubicBezTo>
                <a:cubicBezTo>
                  <a:pt x="1297" y="1776"/>
                  <a:pt x="1453" y="1705"/>
                  <a:pt x="1519" y="1671"/>
                </a:cubicBezTo>
                <a:cubicBezTo>
                  <a:pt x="1585" y="1636"/>
                  <a:pt x="1783" y="1511"/>
                  <a:pt x="1943" y="1286"/>
                </a:cubicBezTo>
                <a:cubicBezTo>
                  <a:pt x="1943" y="1286"/>
                  <a:pt x="1990" y="1417"/>
                  <a:pt x="1971" y="1498"/>
                </a:cubicBezTo>
                <a:cubicBezTo>
                  <a:pt x="1952" y="1579"/>
                  <a:pt x="1412" y="2271"/>
                  <a:pt x="841" y="2321"/>
                </a:cubicBezTo>
                <a:cubicBezTo>
                  <a:pt x="841" y="2321"/>
                  <a:pt x="826" y="2324"/>
                  <a:pt x="820" y="2324"/>
                </a:cubicBezTo>
                <a:cubicBezTo>
                  <a:pt x="815" y="2324"/>
                  <a:pt x="565" y="2324"/>
                  <a:pt x="565" y="2324"/>
                </a:cubicBezTo>
                <a:cubicBezTo>
                  <a:pt x="565" y="2324"/>
                  <a:pt x="124" y="2342"/>
                  <a:pt x="618" y="1063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455760" y="2856378"/>
            <a:ext cx="288212" cy="152593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415927" y="3673792"/>
            <a:ext cx="259266" cy="173820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906864" y="2386625"/>
            <a:ext cx="1105849" cy="1618170"/>
          </a:xfrm>
          <a:prstGeom prst="rect">
            <a:avLst/>
          </a:prstGeom>
        </p:spPr>
      </p:pic>
      <p:sp>
        <p:nvSpPr>
          <p:cNvPr id="354" name="path 354"/>
          <p:cNvSpPr/>
          <p:nvPr/>
        </p:nvSpPr>
        <p:spPr>
          <a:xfrm>
            <a:off x="1552457" y="1817680"/>
            <a:ext cx="569086" cy="453139"/>
          </a:xfrm>
          <a:custGeom>
            <a:avLst/>
            <a:gdLst/>
            <a:ahLst/>
            <a:cxnLst/>
            <a:rect l="0" t="0" r="0" b="0"/>
            <a:pathLst>
              <a:path w="896" h="713">
                <a:moveTo>
                  <a:pt x="233" y="441"/>
                </a:moveTo>
                <a:cubicBezTo>
                  <a:pt x="216" y="378"/>
                  <a:pt x="153" y="204"/>
                  <a:pt x="0" y="229"/>
                </a:cubicBezTo>
                <a:cubicBezTo>
                  <a:pt x="0" y="229"/>
                  <a:pt x="30" y="219"/>
                  <a:pt x="47" y="170"/>
                </a:cubicBezTo>
                <a:cubicBezTo>
                  <a:pt x="47" y="170"/>
                  <a:pt x="49" y="156"/>
                  <a:pt x="63" y="154"/>
                </a:cubicBezTo>
                <a:cubicBezTo>
                  <a:pt x="75" y="152"/>
                  <a:pt x="340" y="1"/>
                  <a:pt x="501" y="0"/>
                </a:cubicBezTo>
                <a:cubicBezTo>
                  <a:pt x="627" y="0"/>
                  <a:pt x="800" y="89"/>
                  <a:pt x="876" y="205"/>
                </a:cubicBezTo>
                <a:cubicBezTo>
                  <a:pt x="896" y="236"/>
                  <a:pt x="888" y="340"/>
                  <a:pt x="869" y="438"/>
                </a:cubicBezTo>
                <a:cubicBezTo>
                  <a:pt x="853" y="525"/>
                  <a:pt x="848" y="591"/>
                  <a:pt x="786" y="632"/>
                </a:cubicBezTo>
                <a:cubicBezTo>
                  <a:pt x="757" y="671"/>
                  <a:pt x="402" y="803"/>
                  <a:pt x="277" y="567"/>
                </a:cubicBezTo>
                <a:cubicBezTo>
                  <a:pt x="277" y="567"/>
                  <a:pt x="255" y="530"/>
                  <a:pt x="233" y="441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58" name="textbox 358"/>
          <p:cNvSpPr/>
          <p:nvPr/>
        </p:nvSpPr>
        <p:spPr>
          <a:xfrm>
            <a:off x="2213198" y="4326277"/>
            <a:ext cx="909319" cy="2559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700" kern="0" spc="30" dirty="0">
                <a:solidFill>
                  <a:srgbClr val="C8C9CA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符号演变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0" name="path 360"/>
          <p:cNvSpPr/>
          <p:nvPr/>
        </p:nvSpPr>
        <p:spPr>
          <a:xfrm>
            <a:off x="3489066" y="1853805"/>
            <a:ext cx="416250" cy="361501"/>
          </a:xfrm>
          <a:custGeom>
            <a:avLst/>
            <a:gdLst/>
            <a:ahLst/>
            <a:cxnLst/>
            <a:rect l="0" t="0" r="0" b="0"/>
            <a:pathLst>
              <a:path w="655" h="569">
                <a:moveTo>
                  <a:pt x="523" y="430"/>
                </a:moveTo>
                <a:cubicBezTo>
                  <a:pt x="489" y="465"/>
                  <a:pt x="389" y="438"/>
                  <a:pt x="482" y="322"/>
                </a:cubicBezTo>
                <a:cubicBezTo>
                  <a:pt x="533" y="258"/>
                  <a:pt x="543" y="187"/>
                  <a:pt x="546" y="167"/>
                </a:cubicBezTo>
                <a:cubicBezTo>
                  <a:pt x="546" y="165"/>
                  <a:pt x="549" y="164"/>
                  <a:pt x="549" y="166"/>
                </a:cubicBezTo>
                <a:cubicBezTo>
                  <a:pt x="560" y="193"/>
                  <a:pt x="623" y="328"/>
                  <a:pt x="523" y="430"/>
                </a:cubicBezTo>
                <a:moveTo>
                  <a:pt x="420" y="15"/>
                </a:moveTo>
                <a:cubicBezTo>
                  <a:pt x="407" y="13"/>
                  <a:pt x="397" y="12"/>
                  <a:pt x="384" y="10"/>
                </a:cubicBezTo>
                <a:cubicBezTo>
                  <a:pt x="381" y="10"/>
                  <a:pt x="378" y="10"/>
                  <a:pt x="374" y="9"/>
                </a:cubicBezTo>
                <a:cubicBezTo>
                  <a:pt x="251" y="0"/>
                  <a:pt x="33" y="66"/>
                  <a:pt x="25" y="71"/>
                </a:cubicBezTo>
                <a:cubicBezTo>
                  <a:pt x="18" y="74"/>
                  <a:pt x="15" y="75"/>
                  <a:pt x="12" y="79"/>
                </a:cubicBezTo>
                <a:cubicBezTo>
                  <a:pt x="11" y="80"/>
                  <a:pt x="11" y="81"/>
                  <a:pt x="10" y="82"/>
                </a:cubicBezTo>
                <a:cubicBezTo>
                  <a:pt x="10" y="82"/>
                  <a:pt x="10" y="83"/>
                  <a:pt x="10" y="83"/>
                </a:cubicBezTo>
                <a:cubicBezTo>
                  <a:pt x="0" y="100"/>
                  <a:pt x="7" y="122"/>
                  <a:pt x="25" y="131"/>
                </a:cubicBezTo>
                <a:cubicBezTo>
                  <a:pt x="53" y="144"/>
                  <a:pt x="72" y="167"/>
                  <a:pt x="86" y="192"/>
                </a:cubicBezTo>
                <a:cubicBezTo>
                  <a:pt x="103" y="220"/>
                  <a:pt x="110" y="253"/>
                  <a:pt x="110" y="286"/>
                </a:cubicBezTo>
                <a:cubicBezTo>
                  <a:pt x="109" y="419"/>
                  <a:pt x="203" y="535"/>
                  <a:pt x="334" y="555"/>
                </a:cubicBezTo>
                <a:cubicBezTo>
                  <a:pt x="480" y="579"/>
                  <a:pt x="618" y="477"/>
                  <a:pt x="641" y="327"/>
                </a:cubicBezTo>
                <a:cubicBezTo>
                  <a:pt x="665" y="178"/>
                  <a:pt x="566" y="38"/>
                  <a:pt x="420" y="15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6" name="path 366"/>
          <p:cNvSpPr/>
          <p:nvPr/>
        </p:nvSpPr>
        <p:spPr>
          <a:xfrm>
            <a:off x="3743196" y="2243194"/>
            <a:ext cx="35901" cy="5182"/>
          </a:xfrm>
          <a:custGeom>
            <a:avLst/>
            <a:gdLst/>
            <a:ahLst/>
            <a:cxnLst/>
            <a:rect l="0" t="0" r="0" b="0"/>
            <a:pathLst>
              <a:path w="56" h="8">
                <a:moveTo>
                  <a:pt x="28" y="4"/>
                </a:moveTo>
                <a:lnTo>
                  <a:pt x="28" y="3"/>
                </a:lnTo>
              </a:path>
            </a:pathLst>
          </a:custGeom>
          <a:noFill/>
          <a:ln w="36004" cap="flat">
            <a:solidFill>
              <a:srgbClr val="5EAF31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8" name="path 368"/>
          <p:cNvSpPr/>
          <p:nvPr/>
        </p:nvSpPr>
        <p:spPr>
          <a:xfrm>
            <a:off x="3052536" y="2110506"/>
            <a:ext cx="5502" cy="1840"/>
          </a:xfrm>
          <a:custGeom>
            <a:avLst/>
            <a:gdLst/>
            <a:ahLst/>
            <a:cxnLst/>
            <a:rect l="0" t="0" r="0" b="0"/>
            <a:pathLst>
              <a:path w="8" h="2">
                <a:moveTo>
                  <a:pt x="4" y="2"/>
                </a:moveTo>
                <a:lnTo>
                  <a:pt x="4" y="0"/>
                </a:lnTo>
              </a:path>
            </a:pathLst>
          </a:custGeom>
          <a:noFill/>
          <a:ln w="5397" cap="flat">
            <a:solidFill>
              <a:srgbClr val="BCBCBC"/>
            </a:solidFill>
            <a:prstDash val="dash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 370"/>
          <p:cNvSpPr/>
          <p:nvPr/>
        </p:nvSpPr>
        <p:spPr>
          <a:xfrm>
            <a:off x="8356" y="6"/>
            <a:ext cx="7700962" cy="10475988"/>
          </a:xfrm>
          <a:prstGeom prst="rect">
            <a:avLst/>
          </a:pr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395781" y="621224"/>
            <a:ext cx="6926097" cy="9367736"/>
            <a:chOff x="0" y="0"/>
            <a:chExt cx="6926097" cy="9367736"/>
          </a:xfrm>
        </p:grpSpPr>
        <p:sp>
          <p:nvSpPr>
            <p:cNvPr id="372" name="rect 372"/>
            <p:cNvSpPr/>
            <p:nvPr/>
          </p:nvSpPr>
          <p:spPr>
            <a:xfrm>
              <a:off x="0" y="0"/>
              <a:ext cx="6926097" cy="936773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374" name="picture 37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3148813" y="2216990"/>
              <a:ext cx="3136315" cy="3239922"/>
            </a:xfrm>
            <a:prstGeom prst="rect">
              <a:avLst/>
            </a:prstGeom>
          </p:spPr>
        </p:pic>
        <p:sp>
          <p:nvSpPr>
            <p:cNvPr id="376" name="textbox 376"/>
            <p:cNvSpPr/>
            <p:nvPr/>
          </p:nvSpPr>
          <p:spPr>
            <a:xfrm>
              <a:off x="504639" y="580104"/>
              <a:ext cx="4999990" cy="689165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r" rtl="0" eaLnBrk="0">
                <a:lnSpc>
                  <a:spcPct val="91000"/>
                </a:lnSpc>
              </a:pPr>
              <a:r>
                <a:rPr sz="6100" b="1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IP 形象设计</a:t>
              </a:r>
              <a:endParaRPr sz="6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1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846830" algn="l" rtl="0" eaLnBrk="0">
                <a:lnSpc>
                  <a:spcPct val="90000"/>
                </a:lnSpc>
                <a:spcBef>
                  <a:spcPts val="100"/>
                </a:spcBef>
              </a:pPr>
              <a:r>
                <a:rPr sz="300" kern="0" spc="20" dirty="0">
                  <a:solidFill>
                    <a:srgbClr val="5EB031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●</a:t>
              </a:r>
              <a:r>
                <a:rPr sz="300" kern="0" spc="0" dirty="0">
                  <a:solidFill>
                    <a:srgbClr val="5EB031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             </a:t>
              </a:r>
              <a:r>
                <a:rPr sz="300" kern="0" spc="0" dirty="0">
                  <a:solidFill>
                    <a:srgbClr val="5EB03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TM</a:t>
              </a: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796030" algn="l" rtl="0" eaLnBrk="0">
                <a:lnSpc>
                  <a:spcPts val="1185"/>
                </a:lnSpc>
              </a:pPr>
              <a:r>
                <a:rPr sz="1600" kern="0" spc="60" dirty="0">
                  <a:solidFill>
                    <a:srgbClr val="5EB031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tAicon</a:t>
              </a:r>
              <a:endParaRPr sz="1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1000"/>
                </a:lnSpc>
                <a:spcBef>
                  <a:spcPts val="510"/>
                </a:spcBef>
              </a:pPr>
              <a:r>
                <a:rPr sz="1700" kern="0" spc="0" dirty="0">
                  <a:solidFill>
                    <a:srgbClr val="9E9E9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1:1</a:t>
              </a:r>
              <a:endParaRPr sz="1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5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5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63195" algn="l" rtl="0" eaLnBrk="0">
                <a:lnSpc>
                  <a:spcPct val="93000"/>
                </a:lnSpc>
                <a:spcBef>
                  <a:spcPts val="1140"/>
                </a:spcBef>
              </a:pPr>
              <a:r>
                <a:rPr sz="3800" b="1" kern="0" spc="0" dirty="0">
                  <a:solidFill>
                    <a:srgbClr val="D4D4D4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四叶草</a:t>
              </a:r>
              <a:endParaRPr sz="3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42875" algn="l" rtl="0" eaLnBrk="0">
                <a:lnSpc>
                  <a:spcPct val="91000"/>
                </a:lnSpc>
                <a:spcBef>
                  <a:spcPts val="780"/>
                </a:spcBef>
              </a:pPr>
              <a:r>
                <a:rPr sz="1400" kern="0" spc="0" dirty="0">
                  <a:solidFill>
                    <a:srgbClr val="5EAF31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传达企业文化、统一视觉形象</a:t>
              </a:r>
              <a:endPara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9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54940" algn="l" rtl="0" eaLnBrk="0">
                <a:lnSpc>
                  <a:spcPct val="92000"/>
                </a:lnSpc>
                <a:spcBef>
                  <a:spcPts val="5"/>
                </a:spcBef>
              </a:pPr>
              <a:r>
                <a:rPr sz="1400" kern="0" spc="-40" dirty="0">
                  <a:solidFill>
                    <a:srgbClr val="5EAF31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hope、faith、love、luck的象征</a:t>
              </a:r>
              <a:endPara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18" name="group 18"/>
            <p:cNvGrpSpPr/>
            <p:nvPr/>
          </p:nvGrpSpPr>
          <p:grpSpPr>
            <a:xfrm rot="21600000">
              <a:off x="956855" y="3970822"/>
              <a:ext cx="2851235" cy="5397"/>
              <a:chOff x="0" y="0"/>
              <a:chExt cx="2851235" cy="5397"/>
            </a:xfrm>
          </p:grpSpPr>
          <p:sp>
            <p:nvSpPr>
              <p:cNvPr id="378" name="path 378"/>
              <p:cNvSpPr/>
              <p:nvPr/>
            </p:nvSpPr>
            <p:spPr>
              <a:xfrm>
                <a:off x="0" y="0"/>
                <a:ext cx="2815082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4433" h="8">
                    <a:moveTo>
                      <a:pt x="0" y="4"/>
                    </a:moveTo>
                    <a:lnTo>
                      <a:pt x="4433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0" name="path 380"/>
              <p:cNvSpPr/>
              <p:nvPr/>
            </p:nvSpPr>
            <p:spPr>
              <a:xfrm>
                <a:off x="2833239" y="0"/>
                <a:ext cx="17995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21600000">
              <a:off x="956262" y="2784109"/>
              <a:ext cx="2876552" cy="5398"/>
              <a:chOff x="0" y="0"/>
              <a:chExt cx="2876552" cy="5398"/>
            </a:xfrm>
          </p:grpSpPr>
          <p:sp>
            <p:nvSpPr>
              <p:cNvPr id="382" name="path 382"/>
              <p:cNvSpPr/>
              <p:nvPr/>
            </p:nvSpPr>
            <p:spPr>
              <a:xfrm>
                <a:off x="0" y="0"/>
                <a:ext cx="2840685" cy="5398"/>
              </a:xfrm>
              <a:custGeom>
                <a:avLst/>
                <a:gdLst/>
                <a:ahLst/>
                <a:cxnLst/>
                <a:rect l="0" t="0" r="0" b="0"/>
                <a:pathLst>
                  <a:path w="4473" h="8">
                    <a:moveTo>
                      <a:pt x="0" y="4"/>
                    </a:moveTo>
                    <a:lnTo>
                      <a:pt x="4473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4" name="path 384"/>
              <p:cNvSpPr/>
              <p:nvPr/>
            </p:nvSpPr>
            <p:spPr>
              <a:xfrm>
                <a:off x="2858556" y="0"/>
                <a:ext cx="17995" cy="5398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6" name="path 386"/>
            <p:cNvSpPr/>
            <p:nvPr/>
          </p:nvSpPr>
          <p:spPr>
            <a:xfrm>
              <a:off x="1544985" y="2786460"/>
              <a:ext cx="1177988" cy="2364700"/>
            </a:xfrm>
            <a:custGeom>
              <a:avLst/>
              <a:gdLst/>
              <a:ahLst/>
              <a:cxnLst/>
              <a:rect l="0" t="0" r="0" b="0"/>
              <a:pathLst>
                <a:path w="1855" h="3723">
                  <a:moveTo>
                    <a:pt x="1850" y="927"/>
                  </a:moveTo>
                  <a:cubicBezTo>
                    <a:pt x="1850" y="1437"/>
                    <a:pt x="1437" y="1850"/>
                    <a:pt x="927" y="1850"/>
                  </a:cubicBezTo>
                  <a:cubicBezTo>
                    <a:pt x="417" y="1850"/>
                    <a:pt x="4" y="1437"/>
                    <a:pt x="4" y="927"/>
                  </a:cubicBezTo>
                  <a:cubicBezTo>
                    <a:pt x="4" y="417"/>
                    <a:pt x="417" y="4"/>
                    <a:pt x="927" y="4"/>
                  </a:cubicBezTo>
                  <a:cubicBezTo>
                    <a:pt x="1437" y="4"/>
                    <a:pt x="1850" y="417"/>
                    <a:pt x="1850" y="927"/>
                  </a:cubicBezTo>
                  <a:moveTo>
                    <a:pt x="1850" y="2796"/>
                  </a:moveTo>
                  <a:cubicBezTo>
                    <a:pt x="1850" y="3306"/>
                    <a:pt x="1437" y="3719"/>
                    <a:pt x="927" y="3719"/>
                  </a:cubicBezTo>
                  <a:cubicBezTo>
                    <a:pt x="417" y="3719"/>
                    <a:pt x="4" y="3306"/>
                    <a:pt x="4" y="2796"/>
                  </a:cubicBezTo>
                  <a:cubicBezTo>
                    <a:pt x="4" y="2286"/>
                    <a:pt x="417" y="1873"/>
                    <a:pt x="927" y="1873"/>
                  </a:cubicBezTo>
                  <a:cubicBezTo>
                    <a:pt x="1437" y="1873"/>
                    <a:pt x="1850" y="2286"/>
                    <a:pt x="1850" y="2796"/>
                  </a:cubicBezTo>
                </a:path>
              </a:pathLst>
            </a:custGeom>
            <a:noFill/>
            <a:ln w="5397" cap="flat">
              <a:solidFill>
                <a:srgbClr val="B2B2B2"/>
              </a:solidFill>
              <a:prstDash val="dash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388" name="picture 3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4369505" y="4333856"/>
              <a:ext cx="988637" cy="605730"/>
            </a:xfrm>
            <a:prstGeom prst="rect">
              <a:avLst/>
            </a:prstGeom>
          </p:spPr>
        </p:pic>
        <p:pic>
          <p:nvPicPr>
            <p:cNvPr id="390" name="picture 3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3674718" y="2923158"/>
              <a:ext cx="221418" cy="593571"/>
            </a:xfrm>
            <a:prstGeom prst="rect">
              <a:avLst/>
            </a:prstGeom>
          </p:spPr>
        </p:pic>
        <p:pic>
          <p:nvPicPr>
            <p:cNvPr id="392" name="picture 3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49170" y="4633640"/>
              <a:ext cx="181012" cy="355053"/>
            </a:xfrm>
            <a:prstGeom prst="rect">
              <a:avLst/>
            </a:prstGeom>
          </p:spPr>
        </p:pic>
        <p:grpSp>
          <p:nvGrpSpPr>
            <p:cNvPr id="22" name="group 22"/>
            <p:cNvGrpSpPr/>
            <p:nvPr/>
          </p:nvGrpSpPr>
          <p:grpSpPr>
            <a:xfrm rot="21600000">
              <a:off x="956553" y="5157532"/>
              <a:ext cx="5493389" cy="5397"/>
              <a:chOff x="0" y="0"/>
              <a:chExt cx="5493389" cy="5397"/>
            </a:xfrm>
          </p:grpSpPr>
          <p:sp>
            <p:nvSpPr>
              <p:cNvPr id="394" name="path 394"/>
              <p:cNvSpPr/>
              <p:nvPr/>
            </p:nvSpPr>
            <p:spPr>
              <a:xfrm>
                <a:off x="0" y="0"/>
                <a:ext cx="5457380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8594" h="8">
                    <a:moveTo>
                      <a:pt x="0" y="4"/>
                    </a:moveTo>
                    <a:lnTo>
                      <a:pt x="8594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6" name="path 396"/>
              <p:cNvSpPr/>
              <p:nvPr/>
            </p:nvSpPr>
            <p:spPr>
              <a:xfrm>
                <a:off x="5475393" y="0"/>
                <a:ext cx="17995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21600000">
              <a:off x="4196502" y="2784109"/>
              <a:ext cx="2253439" cy="5398"/>
              <a:chOff x="0" y="0"/>
              <a:chExt cx="2253439" cy="5398"/>
            </a:xfrm>
          </p:grpSpPr>
          <p:sp>
            <p:nvSpPr>
              <p:cNvPr id="398" name="path 398"/>
              <p:cNvSpPr/>
              <p:nvPr/>
            </p:nvSpPr>
            <p:spPr>
              <a:xfrm>
                <a:off x="0" y="0"/>
                <a:ext cx="2217420" cy="5398"/>
              </a:xfrm>
              <a:custGeom>
                <a:avLst/>
                <a:gdLst/>
                <a:ahLst/>
                <a:cxnLst/>
                <a:rect l="0" t="0" r="0" b="0"/>
                <a:pathLst>
                  <a:path w="3492" h="8">
                    <a:moveTo>
                      <a:pt x="0" y="4"/>
                    </a:moveTo>
                    <a:lnTo>
                      <a:pt x="3492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0" name="path 400"/>
              <p:cNvSpPr/>
              <p:nvPr/>
            </p:nvSpPr>
            <p:spPr>
              <a:xfrm>
                <a:off x="2235444" y="0"/>
                <a:ext cx="17995" cy="5398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2" name="path 402"/>
            <p:cNvSpPr/>
            <p:nvPr/>
          </p:nvSpPr>
          <p:spPr>
            <a:xfrm>
              <a:off x="476154" y="2792348"/>
              <a:ext cx="376732" cy="5398"/>
            </a:xfrm>
            <a:custGeom>
              <a:avLst/>
              <a:gdLst/>
              <a:ahLst/>
              <a:cxnLst/>
              <a:rect l="0" t="0" r="0" b="0"/>
              <a:pathLst>
                <a:path w="593" h="8">
                  <a:moveTo>
                    <a:pt x="0" y="4"/>
                  </a:moveTo>
                  <a:lnTo>
                    <a:pt x="593" y="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04" name="path 404"/>
            <p:cNvSpPr/>
            <p:nvPr/>
          </p:nvSpPr>
          <p:spPr>
            <a:xfrm>
              <a:off x="661823" y="2795047"/>
              <a:ext cx="5397" cy="956754"/>
            </a:xfrm>
            <a:custGeom>
              <a:avLst/>
              <a:gdLst/>
              <a:ahLst/>
              <a:cxnLst/>
              <a:rect l="0" t="0" r="0" b="0"/>
              <a:pathLst>
                <a:path w="8" h="1506">
                  <a:moveTo>
                    <a:pt x="4" y="0"/>
                  </a:moveTo>
                  <a:lnTo>
                    <a:pt x="4" y="1506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06" name="path 406"/>
            <p:cNvSpPr/>
            <p:nvPr/>
          </p:nvSpPr>
          <p:spPr>
            <a:xfrm>
              <a:off x="476154" y="5157534"/>
              <a:ext cx="376732" cy="5397"/>
            </a:xfrm>
            <a:custGeom>
              <a:avLst/>
              <a:gdLst/>
              <a:ahLst/>
              <a:cxnLst/>
              <a:rect l="0" t="0" r="0" b="0"/>
              <a:pathLst>
                <a:path w="593" h="8">
                  <a:moveTo>
                    <a:pt x="0" y="4"/>
                  </a:moveTo>
                  <a:lnTo>
                    <a:pt x="593" y="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08" name="path 408"/>
            <p:cNvSpPr/>
            <p:nvPr/>
          </p:nvSpPr>
          <p:spPr>
            <a:xfrm>
              <a:off x="661823" y="4227815"/>
              <a:ext cx="5397" cy="936345"/>
            </a:xfrm>
            <a:custGeom>
              <a:avLst/>
              <a:gdLst/>
              <a:ahLst/>
              <a:cxnLst/>
              <a:rect l="0" t="0" r="0" b="0"/>
              <a:pathLst>
                <a:path w="8" h="1474">
                  <a:moveTo>
                    <a:pt x="4" y="0"/>
                  </a:moveTo>
                  <a:lnTo>
                    <a:pt x="4" y="147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grpSp>
          <p:nvGrpSpPr>
            <p:cNvPr id="26" name="group 26"/>
            <p:cNvGrpSpPr/>
            <p:nvPr/>
          </p:nvGrpSpPr>
          <p:grpSpPr>
            <a:xfrm rot="21600000">
              <a:off x="5726350" y="3970822"/>
              <a:ext cx="723592" cy="5397"/>
              <a:chOff x="0" y="0"/>
              <a:chExt cx="723592" cy="5397"/>
            </a:xfrm>
          </p:grpSpPr>
          <p:sp>
            <p:nvSpPr>
              <p:cNvPr id="410" name="path 410"/>
              <p:cNvSpPr/>
              <p:nvPr/>
            </p:nvSpPr>
            <p:spPr>
              <a:xfrm>
                <a:off x="0" y="0"/>
                <a:ext cx="17995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" name="path 412"/>
              <p:cNvSpPr/>
              <p:nvPr/>
            </p:nvSpPr>
            <p:spPr>
              <a:xfrm>
                <a:off x="54189" y="0"/>
                <a:ext cx="633310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997" h="8">
                    <a:moveTo>
                      <a:pt x="0" y="4"/>
                    </a:moveTo>
                    <a:lnTo>
                      <a:pt x="997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dash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4" name="path 414"/>
              <p:cNvSpPr/>
              <p:nvPr/>
            </p:nvSpPr>
            <p:spPr>
              <a:xfrm>
                <a:off x="705596" y="0"/>
                <a:ext cx="17995" cy="5397"/>
              </a:xfrm>
              <a:custGeom>
                <a:avLst/>
                <a:gdLst/>
                <a:ahLst/>
                <a:cxnLst/>
                <a:rect l="0" t="0" r="0" b="0"/>
                <a:pathLst>
                  <a:path w="28" h="8">
                    <a:moveTo>
                      <a:pt x="0" y="4"/>
                    </a:moveTo>
                    <a:lnTo>
                      <a:pt x="28" y="4"/>
                    </a:lnTo>
                  </a:path>
                </a:pathLst>
              </a:custGeom>
              <a:noFill/>
              <a:ln w="5397" cap="flat">
                <a:solidFill>
                  <a:srgbClr val="B2B2B2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6" name="path 416"/>
            <p:cNvSpPr/>
            <p:nvPr/>
          </p:nvSpPr>
          <p:spPr>
            <a:xfrm>
              <a:off x="902531" y="2784109"/>
              <a:ext cx="17995" cy="5398"/>
            </a:xfrm>
            <a:custGeom>
              <a:avLst/>
              <a:gdLst/>
              <a:ahLst/>
              <a:cxnLst/>
              <a:rect l="0" t="0" r="0" b="0"/>
              <a:pathLst>
                <a:path w="28" h="8">
                  <a:moveTo>
                    <a:pt x="0" y="4"/>
                  </a:moveTo>
                  <a:lnTo>
                    <a:pt x="28" y="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18" name="path 418"/>
            <p:cNvSpPr/>
            <p:nvPr/>
          </p:nvSpPr>
          <p:spPr>
            <a:xfrm>
              <a:off x="902531" y="5157532"/>
              <a:ext cx="17995" cy="5397"/>
            </a:xfrm>
            <a:custGeom>
              <a:avLst/>
              <a:gdLst/>
              <a:ahLst/>
              <a:cxnLst/>
              <a:rect l="0" t="0" r="0" b="0"/>
              <a:pathLst>
                <a:path w="28" h="8">
                  <a:moveTo>
                    <a:pt x="0" y="4"/>
                  </a:moveTo>
                  <a:lnTo>
                    <a:pt x="28" y="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20" name="path 420"/>
            <p:cNvSpPr/>
            <p:nvPr/>
          </p:nvSpPr>
          <p:spPr>
            <a:xfrm>
              <a:off x="902531" y="3970822"/>
              <a:ext cx="17995" cy="5397"/>
            </a:xfrm>
            <a:custGeom>
              <a:avLst/>
              <a:gdLst/>
              <a:ahLst/>
              <a:cxnLst/>
              <a:rect l="0" t="0" r="0" b="0"/>
              <a:pathLst>
                <a:path w="28" h="8">
                  <a:moveTo>
                    <a:pt x="0" y="4"/>
                  </a:moveTo>
                  <a:lnTo>
                    <a:pt x="28" y="4"/>
                  </a:lnTo>
                </a:path>
              </a:pathLst>
            </a:custGeom>
            <a:noFill/>
            <a:ln w="5397" cap="flat">
              <a:solidFill>
                <a:srgbClr val="B2B2B2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422" name="picture 4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398334" y="4560919"/>
            <a:ext cx="6858873" cy="2331288"/>
          </a:xfrm>
          <a:prstGeom prst="rect">
            <a:avLst/>
          </a:prstGeom>
        </p:spPr>
      </p:pic>
      <p:pic>
        <p:nvPicPr>
          <p:cNvPr id="424" name="picture 4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619693" y="7172152"/>
            <a:ext cx="6272721" cy="2399487"/>
          </a:xfrm>
          <a:prstGeom prst="rect">
            <a:avLst/>
          </a:prstGeom>
        </p:spPr>
      </p:pic>
      <p:pic>
        <p:nvPicPr>
          <p:cNvPr id="426" name="picture 4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766000" y="1842933"/>
            <a:ext cx="5730519" cy="2112881"/>
          </a:xfrm>
          <a:prstGeom prst="rect">
            <a:avLst/>
          </a:prstGeom>
        </p:spPr>
      </p:pic>
      <p:sp>
        <p:nvSpPr>
          <p:cNvPr id="428" name="textbox 428"/>
          <p:cNvSpPr/>
          <p:nvPr/>
        </p:nvSpPr>
        <p:spPr>
          <a:xfrm>
            <a:off x="4093632" y="6995261"/>
            <a:ext cx="2026920" cy="1131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3800" b="1" kern="0" spc="5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海豚</a:t>
            </a:r>
            <a:endParaRPr sz="3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8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780" indent="-1905" algn="l" rtl="0" eaLnBrk="0">
              <a:lnSpc>
                <a:spcPct val="120000"/>
              </a:lnSpc>
              <a:spcBef>
                <a:spcPts val="0"/>
              </a:spcBef>
            </a:pPr>
            <a:r>
              <a:rPr sz="1400" kern="0" spc="6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采用泰格企业符号(海豚)</a:t>
            </a:r>
            <a:r>
              <a:rPr sz="1400" kern="0" spc="5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EAF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强化用户识别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30" name="picture 4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3165760" y="4560919"/>
            <a:ext cx="1689369" cy="874843"/>
          </a:xfrm>
          <a:prstGeom prst="rect">
            <a:avLst/>
          </a:prstGeom>
        </p:spPr>
      </p:pic>
      <p:sp>
        <p:nvSpPr>
          <p:cNvPr id="432" name="textbox 432"/>
          <p:cNvSpPr/>
          <p:nvPr/>
        </p:nvSpPr>
        <p:spPr>
          <a:xfrm>
            <a:off x="13640841" y="4779341"/>
            <a:ext cx="1179830" cy="772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2700" kern="0" spc="440" dirty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Nice</a:t>
            </a:r>
            <a:endParaRPr sz="27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l" rtl="0" eaLnBrk="0">
              <a:lnSpc>
                <a:spcPct val="16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9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22630" algn="l" rtl="0" eaLnBrk="0">
              <a:lnSpc>
                <a:spcPts val="770"/>
              </a:lnSpc>
            </a:pPr>
            <a:r>
              <a:rPr sz="1000" kern="0" spc="4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t·</a:t>
            </a:r>
            <a:r>
              <a:rPr sz="1000" kern="0" spc="4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000" kern="0" spc="4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icon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34" name="path 434"/>
          <p:cNvSpPr/>
          <p:nvPr/>
        </p:nvSpPr>
        <p:spPr>
          <a:xfrm>
            <a:off x="14783582" y="5419934"/>
            <a:ext cx="21806" cy="11112"/>
          </a:xfrm>
          <a:custGeom>
            <a:avLst/>
            <a:gdLst/>
            <a:ahLst/>
            <a:cxnLst/>
            <a:rect l="0" t="0" r="0" b="0"/>
            <a:pathLst>
              <a:path w="34" h="17">
                <a:moveTo>
                  <a:pt x="17" y="17"/>
                </a:moveTo>
                <a:lnTo>
                  <a:pt x="17" y="0"/>
                </a:lnTo>
                <a:lnTo>
                  <a:pt x="22" y="0"/>
                </a:lnTo>
                <a:lnTo>
                  <a:pt x="25" y="11"/>
                </a:lnTo>
                <a:lnTo>
                  <a:pt x="29" y="0"/>
                </a:lnTo>
                <a:lnTo>
                  <a:pt x="34" y="0"/>
                </a:lnTo>
                <a:lnTo>
                  <a:pt x="34" y="17"/>
                </a:lnTo>
                <a:lnTo>
                  <a:pt x="31" y="17"/>
                </a:lnTo>
                <a:lnTo>
                  <a:pt x="31" y="3"/>
                </a:lnTo>
                <a:lnTo>
                  <a:pt x="27" y="17"/>
                </a:lnTo>
                <a:lnTo>
                  <a:pt x="24" y="17"/>
                </a:lnTo>
                <a:lnTo>
                  <a:pt x="20" y="3"/>
                </a:lnTo>
                <a:lnTo>
                  <a:pt x="20" y="17"/>
                </a:lnTo>
                <a:lnTo>
                  <a:pt x="17" y="17"/>
                </a:lnTo>
                <a:close/>
                <a:moveTo>
                  <a:pt x="5" y="17"/>
                </a:moveTo>
                <a:lnTo>
                  <a:pt x="5" y="2"/>
                </a:lnTo>
                <a:lnTo>
                  <a:pt x="0" y="2"/>
                </a:lnTo>
                <a:lnTo>
                  <a:pt x="0" y="0"/>
                </a:lnTo>
                <a:lnTo>
                  <a:pt x="13" y="0"/>
                </a:lnTo>
                <a:lnTo>
                  <a:pt x="13" y="2"/>
                </a:lnTo>
                <a:lnTo>
                  <a:pt x="8" y="2"/>
                </a:lnTo>
                <a:lnTo>
                  <a:pt x="8" y="17"/>
                </a:lnTo>
                <a:lnTo>
                  <a:pt x="5" y="17"/>
                </a:lnTo>
                <a:close/>
              </a:path>
            </a:pathLst>
          </a:custGeom>
          <a:solidFill>
            <a:srgbClr val="5EB0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6" name="path 436"/>
          <p:cNvSpPr/>
          <p:nvPr/>
        </p:nvSpPr>
        <p:spPr>
          <a:xfrm>
            <a:off x="14466560" y="5431907"/>
            <a:ext cx="61239" cy="100228"/>
          </a:xfrm>
          <a:custGeom>
            <a:avLst/>
            <a:gdLst/>
            <a:ahLst/>
            <a:cxnLst/>
            <a:rect l="0" t="0" r="0" b="0"/>
            <a:pathLst>
              <a:path w="96" h="157">
                <a:moveTo>
                  <a:pt x="59" y="77"/>
                </a:moveTo>
                <a:cubicBezTo>
                  <a:pt x="59" y="73"/>
                  <a:pt x="54" y="60"/>
                  <a:pt x="50" y="59"/>
                </a:cubicBezTo>
                <a:cubicBezTo>
                  <a:pt x="49" y="63"/>
                  <a:pt x="48" y="72"/>
                  <a:pt x="46" y="80"/>
                </a:cubicBezTo>
                <a:cubicBezTo>
                  <a:pt x="50" y="79"/>
                  <a:pt x="55" y="78"/>
                  <a:pt x="59" y="77"/>
                </a:cubicBezTo>
                <a:moveTo>
                  <a:pt x="69" y="0"/>
                </a:moveTo>
                <a:cubicBezTo>
                  <a:pt x="82" y="33"/>
                  <a:pt x="95" y="59"/>
                  <a:pt x="96" y="91"/>
                </a:cubicBezTo>
                <a:cubicBezTo>
                  <a:pt x="96" y="100"/>
                  <a:pt x="92" y="135"/>
                  <a:pt x="81" y="138"/>
                </a:cubicBezTo>
                <a:cubicBezTo>
                  <a:pt x="74" y="125"/>
                  <a:pt x="70" y="115"/>
                  <a:pt x="65" y="100"/>
                </a:cubicBezTo>
                <a:cubicBezTo>
                  <a:pt x="64" y="95"/>
                  <a:pt x="63" y="91"/>
                  <a:pt x="62" y="87"/>
                </a:cubicBezTo>
                <a:cubicBezTo>
                  <a:pt x="58" y="88"/>
                  <a:pt x="53" y="89"/>
                  <a:pt x="50" y="90"/>
                </a:cubicBezTo>
                <a:cubicBezTo>
                  <a:pt x="46" y="93"/>
                  <a:pt x="43" y="96"/>
                  <a:pt x="42" y="100"/>
                </a:cubicBezTo>
                <a:lnTo>
                  <a:pt x="36" y="154"/>
                </a:lnTo>
                <a:cubicBezTo>
                  <a:pt x="23" y="154"/>
                  <a:pt x="12" y="155"/>
                  <a:pt x="4" y="157"/>
                </a:cubicBezTo>
                <a:cubicBezTo>
                  <a:pt x="1" y="146"/>
                  <a:pt x="0" y="133"/>
                  <a:pt x="0" y="120"/>
                </a:cubicBezTo>
                <a:cubicBezTo>
                  <a:pt x="0" y="107"/>
                  <a:pt x="1" y="95"/>
                  <a:pt x="3" y="83"/>
                </a:cubicBezTo>
                <a:cubicBezTo>
                  <a:pt x="5" y="82"/>
                  <a:pt x="7" y="80"/>
                  <a:pt x="11" y="78"/>
                </a:cubicBezTo>
                <a:lnTo>
                  <a:pt x="11" y="101"/>
                </a:lnTo>
                <a:cubicBezTo>
                  <a:pt x="11" y="101"/>
                  <a:pt x="13" y="101"/>
                  <a:pt x="15" y="100"/>
                </a:cubicBezTo>
                <a:cubicBezTo>
                  <a:pt x="18" y="88"/>
                  <a:pt x="24" y="72"/>
                  <a:pt x="32" y="50"/>
                </a:cubicBezTo>
                <a:cubicBezTo>
                  <a:pt x="41" y="28"/>
                  <a:pt x="47" y="12"/>
                  <a:pt x="50" y="1"/>
                </a:cubicBezTo>
                <a:cubicBezTo>
                  <a:pt x="58" y="0"/>
                  <a:pt x="61" y="0"/>
                  <a:pt x="69" y="0"/>
                </a:cubicBezTo>
              </a:path>
            </a:pathLst>
          </a:custGeom>
          <a:solidFill>
            <a:srgbClr val="5EB0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38" name="textbox 438"/>
          <p:cNvSpPr/>
          <p:nvPr/>
        </p:nvSpPr>
        <p:spPr>
          <a:xfrm>
            <a:off x="8613403" y="690656"/>
            <a:ext cx="1690370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0" algn="l" rtl="0" eaLnBrk="0">
              <a:lnSpc>
                <a:spcPct val="91000"/>
              </a:lnSpc>
              <a:spcBef>
                <a:spcPts val="0"/>
              </a:spcBef>
            </a:pPr>
            <a:r>
              <a:rPr sz="13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衍生表情包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0" name="textbox 440"/>
          <p:cNvSpPr/>
          <p:nvPr/>
        </p:nvSpPr>
        <p:spPr>
          <a:xfrm>
            <a:off x="10095716" y="7715003"/>
            <a:ext cx="2501264" cy="2901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1100" kern="0" spc="3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iAiconi</a:t>
            </a:r>
            <a:endParaRPr sz="1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8000"/>
              </a:lnSpc>
              <a:spcBef>
                <a:spcPts val="200"/>
              </a:spcBef>
            </a:pPr>
            <a:r>
              <a:rPr sz="900" kern="0" spc="4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t-Aycon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42" name="rect 442"/>
          <p:cNvSpPr/>
          <p:nvPr/>
        </p:nvSpPr>
        <p:spPr>
          <a:xfrm>
            <a:off x="8755887" y="2000548"/>
            <a:ext cx="577177" cy="42801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44" name="picture 4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077828" y="2379697"/>
            <a:ext cx="170915" cy="208872"/>
          </a:xfrm>
          <a:prstGeom prst="rect">
            <a:avLst/>
          </a:prstGeom>
        </p:spPr>
      </p:pic>
      <p:sp>
        <p:nvSpPr>
          <p:cNvPr id="446" name="textbox 446"/>
          <p:cNvSpPr/>
          <p:nvPr/>
        </p:nvSpPr>
        <p:spPr>
          <a:xfrm>
            <a:off x="8609539" y="2233886"/>
            <a:ext cx="862964" cy="4152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587375" algn="l" rtl="0" eaLnBrk="0">
              <a:lnSpc>
                <a:spcPts val="1535"/>
              </a:lnSpc>
            </a:pPr>
            <a:r>
              <a:rPr sz="2700" kern="0" spc="2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ir</a:t>
            </a:r>
            <a:r>
              <a:rPr sz="2700" kern="0" spc="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1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Mot</a:t>
            </a:r>
            <a:endParaRPr sz="2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48" name="textbox 448"/>
          <p:cNvSpPr/>
          <p:nvPr/>
        </p:nvSpPr>
        <p:spPr>
          <a:xfrm>
            <a:off x="8537223" y="2135946"/>
            <a:ext cx="1071880" cy="238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69000"/>
              </a:lnSpc>
            </a:pPr>
            <a:r>
              <a:rPr sz="19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Go</a:t>
            </a:r>
            <a:r>
              <a:rPr sz="19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</a:t>
            </a:r>
            <a:endParaRPr sz="1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450" name="picture 4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438124" y="2148646"/>
            <a:ext cx="154858" cy="212714"/>
          </a:xfrm>
          <a:prstGeom prst="rect">
            <a:avLst/>
          </a:prstGeom>
        </p:spPr>
      </p:pic>
      <p:sp>
        <p:nvSpPr>
          <p:cNvPr id="456" name="textbox 456"/>
          <p:cNvSpPr/>
          <p:nvPr/>
        </p:nvSpPr>
        <p:spPr>
          <a:xfrm>
            <a:off x="8743187" y="1950402"/>
            <a:ext cx="551815" cy="2838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  <a:tabLst>
                <a:tab pos="269240" algn="l"/>
              </a:tabLst>
            </a:pPr>
            <a:r>
              <a:rPr sz="22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22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d·</a:t>
            </a:r>
            <a:endParaRPr sz="2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58" name="textbox 458"/>
          <p:cNvSpPr/>
          <p:nvPr/>
        </p:nvSpPr>
        <p:spPr>
          <a:xfrm>
            <a:off x="12145984" y="2425257"/>
            <a:ext cx="469265" cy="1574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1100" kern="0" spc="1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iAicon-</a:t>
            </a:r>
            <a:endParaRPr sz="1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60" name="textbox 460"/>
          <p:cNvSpPr/>
          <p:nvPr/>
        </p:nvSpPr>
        <p:spPr>
          <a:xfrm>
            <a:off x="10237782" y="5203038"/>
            <a:ext cx="469265" cy="1574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2000"/>
              </a:lnSpc>
            </a:pPr>
            <a:r>
              <a:rPr sz="1200" kern="0" spc="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iAiconi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62" name="textbox 462"/>
          <p:cNvSpPr/>
          <p:nvPr/>
        </p:nvSpPr>
        <p:spPr>
          <a:xfrm>
            <a:off x="11902881" y="4648608"/>
            <a:ext cx="469265" cy="1574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2000"/>
              </a:lnSpc>
            </a:pPr>
            <a:r>
              <a:rPr sz="1200" kern="0" spc="1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64" name="path 464"/>
          <p:cNvSpPr/>
          <p:nvPr/>
        </p:nvSpPr>
        <p:spPr>
          <a:xfrm>
            <a:off x="12333669" y="4674861"/>
            <a:ext cx="21806" cy="11112"/>
          </a:xfrm>
          <a:custGeom>
            <a:avLst/>
            <a:gdLst/>
            <a:ahLst/>
            <a:cxnLst/>
            <a:rect l="0" t="0" r="0" b="0"/>
            <a:pathLst>
              <a:path w="34" h="17">
                <a:moveTo>
                  <a:pt x="17" y="17"/>
                </a:moveTo>
                <a:lnTo>
                  <a:pt x="17" y="0"/>
                </a:lnTo>
                <a:lnTo>
                  <a:pt x="22" y="0"/>
                </a:lnTo>
                <a:lnTo>
                  <a:pt x="25" y="11"/>
                </a:lnTo>
                <a:lnTo>
                  <a:pt x="29" y="0"/>
                </a:lnTo>
                <a:lnTo>
                  <a:pt x="34" y="0"/>
                </a:lnTo>
                <a:lnTo>
                  <a:pt x="34" y="17"/>
                </a:lnTo>
                <a:lnTo>
                  <a:pt x="31" y="17"/>
                </a:lnTo>
                <a:lnTo>
                  <a:pt x="31" y="3"/>
                </a:lnTo>
                <a:lnTo>
                  <a:pt x="27" y="17"/>
                </a:lnTo>
                <a:lnTo>
                  <a:pt x="24" y="17"/>
                </a:lnTo>
                <a:lnTo>
                  <a:pt x="20" y="3"/>
                </a:lnTo>
                <a:lnTo>
                  <a:pt x="20" y="17"/>
                </a:lnTo>
                <a:lnTo>
                  <a:pt x="17" y="17"/>
                </a:lnTo>
                <a:close/>
                <a:moveTo>
                  <a:pt x="5" y="17"/>
                </a:moveTo>
                <a:lnTo>
                  <a:pt x="5" y="2"/>
                </a:lnTo>
                <a:lnTo>
                  <a:pt x="0" y="2"/>
                </a:lnTo>
                <a:lnTo>
                  <a:pt x="0" y="0"/>
                </a:lnTo>
                <a:lnTo>
                  <a:pt x="13" y="0"/>
                </a:lnTo>
                <a:lnTo>
                  <a:pt x="13" y="2"/>
                </a:lnTo>
                <a:lnTo>
                  <a:pt x="8" y="2"/>
                </a:lnTo>
                <a:lnTo>
                  <a:pt x="8" y="17"/>
                </a:lnTo>
                <a:lnTo>
                  <a:pt x="5" y="17"/>
                </a:lnTo>
                <a:close/>
              </a:path>
            </a:pathLst>
          </a:custGeom>
          <a:solidFill>
            <a:srgbClr val="5EB0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6" name="textbox 466"/>
          <p:cNvSpPr/>
          <p:nvPr/>
        </p:nvSpPr>
        <p:spPr>
          <a:xfrm>
            <a:off x="10072475" y="2225581"/>
            <a:ext cx="469265" cy="1574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2000"/>
              </a:lnSpc>
            </a:pPr>
            <a:r>
              <a:rPr sz="1200" kern="0" spc="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iAiconi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68" name="textbox 468"/>
          <p:cNvSpPr/>
          <p:nvPr/>
        </p:nvSpPr>
        <p:spPr>
          <a:xfrm>
            <a:off x="13870840" y="2138124"/>
            <a:ext cx="469265" cy="1574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67000"/>
              </a:lnSpc>
            </a:pPr>
            <a:r>
              <a:rPr sz="1300" kern="0" spc="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iAconi</a:t>
            </a:r>
            <a:endParaRPr sz="13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70" name="textbox 470"/>
          <p:cNvSpPr/>
          <p:nvPr/>
        </p:nvSpPr>
        <p:spPr>
          <a:xfrm>
            <a:off x="13458043" y="7621177"/>
            <a:ext cx="469265" cy="144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5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0000"/>
              </a:lnSpc>
              <a:spcBef>
                <a:spcPts val="0"/>
              </a:spcBef>
            </a:pPr>
            <a:r>
              <a:rPr sz="1000" kern="0" spc="30" dirty="0">
                <a:solidFill>
                  <a:srgbClr val="5EB03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tAucon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472" name="path 472"/>
          <p:cNvSpPr/>
          <p:nvPr/>
        </p:nvSpPr>
        <p:spPr>
          <a:xfrm>
            <a:off x="13885022" y="7633877"/>
            <a:ext cx="21806" cy="11112"/>
          </a:xfrm>
          <a:custGeom>
            <a:avLst/>
            <a:gdLst/>
            <a:ahLst/>
            <a:cxnLst/>
            <a:rect l="0" t="0" r="0" b="0"/>
            <a:pathLst>
              <a:path w="34" h="17">
                <a:moveTo>
                  <a:pt x="17" y="17"/>
                </a:moveTo>
                <a:lnTo>
                  <a:pt x="17" y="0"/>
                </a:lnTo>
                <a:lnTo>
                  <a:pt x="22" y="0"/>
                </a:lnTo>
                <a:lnTo>
                  <a:pt x="25" y="11"/>
                </a:lnTo>
                <a:lnTo>
                  <a:pt x="29" y="0"/>
                </a:lnTo>
                <a:lnTo>
                  <a:pt x="34" y="0"/>
                </a:lnTo>
                <a:lnTo>
                  <a:pt x="34" y="17"/>
                </a:lnTo>
                <a:lnTo>
                  <a:pt x="31" y="17"/>
                </a:lnTo>
                <a:lnTo>
                  <a:pt x="31" y="3"/>
                </a:lnTo>
                <a:lnTo>
                  <a:pt x="27" y="17"/>
                </a:lnTo>
                <a:lnTo>
                  <a:pt x="24" y="17"/>
                </a:lnTo>
                <a:lnTo>
                  <a:pt x="20" y="3"/>
                </a:lnTo>
                <a:lnTo>
                  <a:pt x="20" y="17"/>
                </a:lnTo>
                <a:lnTo>
                  <a:pt x="17" y="17"/>
                </a:lnTo>
                <a:close/>
                <a:moveTo>
                  <a:pt x="5" y="17"/>
                </a:moveTo>
                <a:lnTo>
                  <a:pt x="5" y="2"/>
                </a:lnTo>
                <a:lnTo>
                  <a:pt x="0" y="2"/>
                </a:lnTo>
                <a:lnTo>
                  <a:pt x="0" y="0"/>
                </a:lnTo>
                <a:lnTo>
                  <a:pt x="13" y="0"/>
                </a:lnTo>
                <a:lnTo>
                  <a:pt x="13" y="2"/>
                </a:lnTo>
                <a:lnTo>
                  <a:pt x="8" y="2"/>
                </a:lnTo>
                <a:lnTo>
                  <a:pt x="8" y="17"/>
                </a:lnTo>
                <a:lnTo>
                  <a:pt x="5" y="17"/>
                </a:lnTo>
                <a:close/>
              </a:path>
            </a:pathLst>
          </a:custGeom>
          <a:solidFill>
            <a:srgbClr val="5EB0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74" name="rect 474"/>
          <p:cNvSpPr/>
          <p:nvPr/>
        </p:nvSpPr>
        <p:spPr>
          <a:xfrm>
            <a:off x="10009136" y="4560919"/>
            <a:ext cx="423150" cy="98247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76" name="picture 4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869910" y="2100551"/>
            <a:ext cx="151355" cy="182074"/>
          </a:xfrm>
          <a:prstGeom prst="rect">
            <a:avLst/>
          </a:prstGeom>
        </p:spPr>
      </p:pic>
      <p:sp>
        <p:nvSpPr>
          <p:cNvPr id="478" name="path 478"/>
          <p:cNvSpPr/>
          <p:nvPr/>
        </p:nvSpPr>
        <p:spPr>
          <a:xfrm>
            <a:off x="12193385" y="7860145"/>
            <a:ext cx="408952" cy="30962"/>
          </a:xfrm>
          <a:custGeom>
            <a:avLst/>
            <a:gdLst/>
            <a:ahLst/>
            <a:cxnLst/>
            <a:rect l="0" t="0" r="0" b="0"/>
            <a:pathLst>
              <a:path w="644" h="48">
                <a:moveTo>
                  <a:pt x="14" y="26"/>
                </a:moveTo>
                <a:cubicBezTo>
                  <a:pt x="13" y="22"/>
                  <a:pt x="9" y="12"/>
                  <a:pt x="0" y="13"/>
                </a:cubicBezTo>
                <a:cubicBezTo>
                  <a:pt x="0" y="13"/>
                  <a:pt x="1" y="13"/>
                  <a:pt x="2" y="10"/>
                </a:cubicBezTo>
                <a:cubicBezTo>
                  <a:pt x="2" y="10"/>
                  <a:pt x="3" y="9"/>
                  <a:pt x="3" y="9"/>
                </a:cubicBezTo>
                <a:cubicBezTo>
                  <a:pt x="4" y="9"/>
                  <a:pt x="20" y="0"/>
                  <a:pt x="30" y="0"/>
                </a:cubicBezTo>
                <a:cubicBezTo>
                  <a:pt x="38" y="0"/>
                  <a:pt x="48" y="5"/>
                  <a:pt x="53" y="12"/>
                </a:cubicBezTo>
                <a:cubicBezTo>
                  <a:pt x="54" y="14"/>
                  <a:pt x="53" y="20"/>
                  <a:pt x="52" y="26"/>
                </a:cubicBezTo>
                <a:cubicBezTo>
                  <a:pt x="51" y="31"/>
                  <a:pt x="51" y="35"/>
                  <a:pt x="47" y="38"/>
                </a:cubicBezTo>
                <a:cubicBezTo>
                  <a:pt x="45" y="40"/>
                  <a:pt x="24" y="48"/>
                  <a:pt x="16" y="34"/>
                </a:cubicBezTo>
                <a:cubicBezTo>
                  <a:pt x="16" y="34"/>
                  <a:pt x="15" y="32"/>
                  <a:pt x="14" y="26"/>
                </a:cubicBezTo>
              </a:path>
              <a:path w="644" h="48">
                <a:moveTo>
                  <a:pt x="627" y="38"/>
                </a:moveTo>
                <a:lnTo>
                  <a:pt x="627" y="21"/>
                </a:lnTo>
                <a:lnTo>
                  <a:pt x="632" y="21"/>
                </a:lnTo>
                <a:lnTo>
                  <a:pt x="635" y="33"/>
                </a:lnTo>
                <a:lnTo>
                  <a:pt x="638" y="21"/>
                </a:lnTo>
                <a:lnTo>
                  <a:pt x="644" y="21"/>
                </a:lnTo>
                <a:lnTo>
                  <a:pt x="644" y="38"/>
                </a:lnTo>
                <a:lnTo>
                  <a:pt x="640" y="38"/>
                </a:lnTo>
                <a:lnTo>
                  <a:pt x="640" y="25"/>
                </a:lnTo>
                <a:lnTo>
                  <a:pt x="637" y="38"/>
                </a:lnTo>
                <a:lnTo>
                  <a:pt x="633" y="38"/>
                </a:lnTo>
                <a:lnTo>
                  <a:pt x="630" y="25"/>
                </a:lnTo>
                <a:lnTo>
                  <a:pt x="630" y="38"/>
                </a:lnTo>
                <a:lnTo>
                  <a:pt x="627" y="38"/>
                </a:lnTo>
                <a:close/>
                <a:moveTo>
                  <a:pt x="614" y="38"/>
                </a:moveTo>
                <a:lnTo>
                  <a:pt x="614" y="24"/>
                </a:lnTo>
                <a:lnTo>
                  <a:pt x="609" y="24"/>
                </a:lnTo>
                <a:lnTo>
                  <a:pt x="609" y="21"/>
                </a:lnTo>
                <a:lnTo>
                  <a:pt x="623" y="21"/>
                </a:lnTo>
                <a:lnTo>
                  <a:pt x="623" y="24"/>
                </a:lnTo>
                <a:lnTo>
                  <a:pt x="618" y="24"/>
                </a:lnTo>
                <a:lnTo>
                  <a:pt x="618" y="38"/>
                </a:lnTo>
                <a:lnTo>
                  <a:pt x="614" y="38"/>
                </a:lnTo>
                <a:close/>
              </a:path>
            </a:pathLst>
          </a:custGeom>
          <a:solidFill>
            <a:srgbClr val="5EB0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0" name="textbox 480"/>
          <p:cNvSpPr/>
          <p:nvPr/>
        </p:nvSpPr>
        <p:spPr>
          <a:xfrm>
            <a:off x="13492748" y="7607625"/>
            <a:ext cx="60325" cy="565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45"/>
              </a:lnSpc>
            </a:pPr>
            <a:r>
              <a:rPr sz="400" kern="0" spc="-10" dirty="0">
                <a:solidFill>
                  <a:srgbClr val="5EB0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2" name="textbox 482"/>
          <p:cNvSpPr/>
          <p:nvPr/>
        </p:nvSpPr>
        <p:spPr>
          <a:xfrm>
            <a:off x="14385903" y="5393682"/>
            <a:ext cx="60325" cy="565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45"/>
              </a:lnSpc>
            </a:pPr>
            <a:r>
              <a:rPr sz="400" kern="0" spc="-10" dirty="0">
                <a:solidFill>
                  <a:srgbClr val="5EB0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endParaRPr sz="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4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951911" y="3790086"/>
            <a:ext cx="5986581" cy="6359385"/>
          </a:xfrm>
          <a:prstGeom prst="rect">
            <a:avLst/>
          </a:prstGeom>
        </p:spPr>
      </p:pic>
      <p:pic>
        <p:nvPicPr>
          <p:cNvPr id="486" name="picture 4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214264" y="63500"/>
            <a:ext cx="4959489" cy="3189058"/>
          </a:xfrm>
          <a:prstGeom prst="rect">
            <a:avLst/>
          </a:prstGeom>
        </p:spPr>
      </p:pic>
      <p:pic>
        <p:nvPicPr>
          <p:cNvPr id="488" name="picture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1556" y="57518"/>
            <a:ext cx="4874272" cy="3192450"/>
          </a:xfrm>
          <a:prstGeom prst="rect">
            <a:avLst/>
          </a:prstGeom>
        </p:spPr>
      </p:pic>
      <p:pic>
        <p:nvPicPr>
          <p:cNvPr id="490" name="picture 4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358576" y="57023"/>
            <a:ext cx="4902734" cy="3171214"/>
          </a:xfrm>
          <a:prstGeom prst="rect">
            <a:avLst/>
          </a:prstGeom>
        </p:spPr>
      </p:pic>
      <p:graphicFrame>
        <p:nvGraphicFramePr>
          <p:cNvPr id="492" name="table 492"/>
          <p:cNvGraphicFramePr>
            <a:graphicFrameLocks noGrp="1"/>
          </p:cNvGraphicFramePr>
          <p:nvPr/>
        </p:nvGraphicFramePr>
        <p:xfrm>
          <a:off x="496602" y="8041606"/>
          <a:ext cx="4624704" cy="1986279"/>
        </p:xfrm>
        <a:graphic>
          <a:graphicData uri="http://schemas.openxmlformats.org/drawingml/2006/table">
            <a:tbl>
              <a:tblPr/>
              <a:tblGrid>
                <a:gridCol w="1323340"/>
                <a:gridCol w="1323975"/>
                <a:gridCol w="1977389"/>
              </a:tblGrid>
              <a:tr h="1986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3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07645" algn="l" rtl="0" eaLnBrk="0">
                        <a:lnSpc>
                          <a:spcPct val="80000"/>
                        </a:lnSpc>
                        <a:tabLst>
                          <a:tab pos="250825" algn="l"/>
                        </a:tabLst>
                      </a:pP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1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I</a:t>
                      </a:r>
                      <a:r>
                        <a:rPr sz="600" kern="0" spc="1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ntegrity</a:t>
                      </a:r>
                      <a:endParaRPr sz="600" dirty="0">
                        <a:latin typeface="Consolas" panose="020B0609020204030204"/>
                        <a:ea typeface="Consolas" panose="020B0609020204030204"/>
                        <a:cs typeface="Consolas" panose="020B0609020204030204"/>
                      </a:endParaRPr>
                    </a:p>
                    <a:p>
                      <a:pPr marL="207645" algn="l" rtl="0" eaLnBrk="0">
                        <a:lnSpc>
                          <a:spcPts val="1705"/>
                        </a:lnSpc>
                        <a:tabLst>
                          <a:tab pos="250825" algn="l"/>
                        </a:tabLst>
                      </a:pP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A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mbitious</a:t>
                      </a:r>
                      <a:endParaRPr sz="600" dirty="0">
                        <a:latin typeface="Consolas" panose="020B0609020204030204"/>
                        <a:ea typeface="Consolas" panose="020B0609020204030204"/>
                        <a:cs typeface="Consolas" panose="020B0609020204030204"/>
                      </a:endParaRPr>
                    </a:p>
                    <a:p>
                      <a:pPr marL="207645" algn="l" rtl="0" eaLnBrk="0">
                        <a:lnSpc>
                          <a:spcPts val="1725"/>
                        </a:lnSpc>
                        <a:tabLst>
                          <a:tab pos="250825" algn="l"/>
                        </a:tabLst>
                      </a:pP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I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nnovativ</a:t>
                      </a:r>
                      <a:r>
                        <a:rPr sz="600" kern="0" spc="1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e</a:t>
                      </a:r>
                      <a:endParaRPr sz="600" dirty="0">
                        <a:latin typeface="Consolas" panose="020B0609020204030204"/>
                        <a:ea typeface="Consolas" panose="020B0609020204030204"/>
                        <a:cs typeface="Consolas" panose="020B0609020204030204"/>
                      </a:endParaRPr>
                    </a:p>
                    <a:p>
                      <a:pPr marL="207645" algn="l" rtl="0" eaLnBrk="0">
                        <a:lnSpc>
                          <a:spcPct val="146000"/>
                        </a:lnSpc>
                        <a:spcBef>
                          <a:spcPts val="300"/>
                        </a:spcBef>
                        <a:tabLst>
                          <a:tab pos="250190" algn="l"/>
                        </a:tabLst>
                      </a:pP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C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aring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&amp;</a:t>
                      </a:r>
                      <a:r>
                        <a:rPr sz="600" kern="0" spc="-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Cooperative</a:t>
                      </a:r>
                      <a:r>
                        <a:rPr sz="6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    </a:t>
                      </a: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O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pen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Minded</a:t>
                      </a:r>
                      <a:endParaRPr sz="600" dirty="0">
                        <a:latin typeface="Consolas" panose="020B0609020204030204"/>
                        <a:ea typeface="Consolas" panose="020B0609020204030204"/>
                        <a:cs typeface="Consolas" panose="020B0609020204030204"/>
                      </a:endParaRPr>
                    </a:p>
                    <a:p>
                      <a:pPr algn="l" rtl="0" eaLnBrk="0">
                        <a:lnSpc>
                          <a:spcPct val="102000"/>
                        </a:lnSpc>
                      </a:pPr>
                      <a:endParaRPr sz="7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07645" algn="l" rtl="0" eaLnBrk="0">
                        <a:lnSpc>
                          <a:spcPct val="79000"/>
                        </a:lnSpc>
                        <a:spcBef>
                          <a:spcPts val="5"/>
                        </a:spcBef>
                        <a:tabLst>
                          <a:tab pos="248920" algn="l"/>
                        </a:tabLst>
                      </a:pPr>
                      <a:r>
                        <a:rPr sz="900" kern="0" spc="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	</a:t>
                      </a:r>
                      <a:r>
                        <a:rPr sz="900" b="1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N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ever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Give</a:t>
                      </a:r>
                      <a:r>
                        <a:rPr sz="600" kern="0" spc="5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 </a:t>
                      </a:r>
                      <a:r>
                        <a:rPr sz="600" kern="0" spc="20" dirty="0">
                          <a:solidFill>
                            <a:srgbClr val="5EAF31">
                              <a:alpha val="100000"/>
                            </a:srgbClr>
                          </a:solidFill>
                          <a:latin typeface="Consolas" panose="020B0609020204030204"/>
                          <a:ea typeface="Consolas" panose="020B0609020204030204"/>
                          <a:cs typeface="Consolas" panose="020B0609020204030204"/>
                        </a:rPr>
                        <a:t>Up</a:t>
                      </a:r>
                      <a:endParaRPr sz="600" dirty="0">
                        <a:latin typeface="Consolas" panose="020B0609020204030204"/>
                        <a:ea typeface="Consolas" panose="020B0609020204030204"/>
                        <a:cs typeface="Consolas" panose="020B060902020403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6C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4" name="path 494"/>
          <p:cNvSpPr/>
          <p:nvPr/>
        </p:nvSpPr>
        <p:spPr>
          <a:xfrm>
            <a:off x="667167" y="9561860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6" name="path 496"/>
          <p:cNvSpPr/>
          <p:nvPr/>
        </p:nvSpPr>
        <p:spPr>
          <a:xfrm>
            <a:off x="667167" y="9343284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8" name="path 498"/>
          <p:cNvSpPr/>
          <p:nvPr/>
        </p:nvSpPr>
        <p:spPr>
          <a:xfrm>
            <a:off x="667167" y="9125980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0" name="path 500"/>
          <p:cNvSpPr/>
          <p:nvPr/>
        </p:nvSpPr>
        <p:spPr>
          <a:xfrm>
            <a:off x="667167" y="8900697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2" name="path 502"/>
          <p:cNvSpPr/>
          <p:nvPr/>
        </p:nvSpPr>
        <p:spPr>
          <a:xfrm>
            <a:off x="667167" y="8681806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4" name="path 504"/>
          <p:cNvSpPr/>
          <p:nvPr/>
        </p:nvSpPr>
        <p:spPr>
          <a:xfrm>
            <a:off x="667167" y="8473507"/>
            <a:ext cx="37193" cy="37142"/>
          </a:xfrm>
          <a:custGeom>
            <a:avLst/>
            <a:gdLst/>
            <a:ahLst/>
            <a:cxnLst/>
            <a:rect l="0" t="0" r="0" b="0"/>
            <a:pathLst>
              <a:path w="58" h="58">
                <a:moveTo>
                  <a:pt x="14" y="9"/>
                </a:moveTo>
                <a:cubicBezTo>
                  <a:pt x="14" y="11"/>
                  <a:pt x="16" y="13"/>
                  <a:pt x="18" y="14"/>
                </a:cubicBezTo>
                <a:cubicBezTo>
                  <a:pt x="19" y="15"/>
                  <a:pt x="20" y="17"/>
                  <a:pt x="21" y="18"/>
                </a:cubicBezTo>
                <a:cubicBezTo>
                  <a:pt x="22" y="19"/>
                  <a:pt x="29" y="26"/>
                  <a:pt x="29" y="26"/>
                </a:cubicBezTo>
                <a:cubicBezTo>
                  <a:pt x="29" y="26"/>
                  <a:pt x="36" y="19"/>
                  <a:pt x="36" y="18"/>
                </a:cubicBezTo>
                <a:cubicBezTo>
                  <a:pt x="37" y="17"/>
                  <a:pt x="39" y="15"/>
                  <a:pt x="40" y="15"/>
                </a:cubicBezTo>
                <a:cubicBezTo>
                  <a:pt x="41" y="13"/>
                  <a:pt x="44" y="11"/>
                  <a:pt x="44" y="9"/>
                </a:cubicBezTo>
                <a:lnTo>
                  <a:pt x="44" y="8"/>
                </a:lnTo>
                <a:cubicBezTo>
                  <a:pt x="44" y="6"/>
                  <a:pt x="43" y="3"/>
                  <a:pt x="42" y="2"/>
                </a:cubicBezTo>
                <a:cubicBezTo>
                  <a:pt x="40" y="1"/>
                  <a:pt x="39" y="0"/>
                  <a:pt x="37" y="0"/>
                </a:cubicBezTo>
                <a:lnTo>
                  <a:pt x="36" y="0"/>
                </a:lnTo>
                <a:cubicBezTo>
                  <a:pt x="34" y="0"/>
                  <a:pt x="33" y="0"/>
                  <a:pt x="32" y="1"/>
                </a:cubicBezTo>
                <a:cubicBezTo>
                  <a:pt x="31" y="2"/>
                  <a:pt x="30" y="2"/>
                  <a:pt x="30" y="3"/>
                </a:cubicBezTo>
                <a:cubicBezTo>
                  <a:pt x="30" y="3"/>
                  <a:pt x="30" y="4"/>
                  <a:pt x="29" y="4"/>
                </a:cubicBezTo>
                <a:cubicBezTo>
                  <a:pt x="29" y="4"/>
                  <a:pt x="29" y="5"/>
                  <a:pt x="29" y="5"/>
                </a:cubicBezTo>
                <a:cubicBezTo>
                  <a:pt x="29" y="4"/>
                  <a:pt x="27" y="2"/>
                  <a:pt x="26" y="1"/>
                </a:cubicBezTo>
                <a:cubicBezTo>
                  <a:pt x="25" y="0"/>
                  <a:pt x="24" y="0"/>
                  <a:pt x="21" y="0"/>
                </a:cubicBezTo>
                <a:lnTo>
                  <a:pt x="21" y="0"/>
                </a:lnTo>
                <a:cubicBezTo>
                  <a:pt x="17" y="0"/>
                  <a:pt x="14" y="4"/>
                  <a:pt x="14" y="8"/>
                </a:cubicBezTo>
                <a:lnTo>
                  <a:pt x="14" y="9"/>
                </a:lnTo>
                <a:close/>
              </a:path>
              <a:path w="58" h="58">
                <a:moveTo>
                  <a:pt x="14" y="48"/>
                </a:moveTo>
                <a:cubicBezTo>
                  <a:pt x="14" y="47"/>
                  <a:pt x="16" y="44"/>
                  <a:pt x="18" y="43"/>
                </a:cubicBezTo>
                <a:cubicBezTo>
                  <a:pt x="19" y="42"/>
                  <a:pt x="20" y="40"/>
                  <a:pt x="21" y="39"/>
                </a:cubicBezTo>
                <a:cubicBezTo>
                  <a:pt x="22" y="39"/>
                  <a:pt x="29" y="32"/>
                  <a:pt x="29" y="32"/>
                </a:cubicBezTo>
                <a:cubicBezTo>
                  <a:pt x="29" y="32"/>
                  <a:pt x="36" y="39"/>
                  <a:pt x="36" y="39"/>
                </a:cubicBezTo>
                <a:cubicBezTo>
                  <a:pt x="37" y="40"/>
                  <a:pt x="39" y="42"/>
                  <a:pt x="40" y="43"/>
                </a:cubicBezTo>
                <a:cubicBezTo>
                  <a:pt x="41" y="44"/>
                  <a:pt x="44" y="47"/>
                  <a:pt x="44" y="48"/>
                </a:cubicBezTo>
                <a:lnTo>
                  <a:pt x="44" y="50"/>
                </a:lnTo>
                <a:cubicBezTo>
                  <a:pt x="44" y="52"/>
                  <a:pt x="43" y="54"/>
                  <a:pt x="42" y="55"/>
                </a:cubicBezTo>
                <a:cubicBezTo>
                  <a:pt x="40" y="57"/>
                  <a:pt x="39" y="58"/>
                  <a:pt x="37" y="58"/>
                </a:cubicBezTo>
                <a:lnTo>
                  <a:pt x="36" y="58"/>
                </a:lnTo>
                <a:cubicBezTo>
                  <a:pt x="34" y="58"/>
                  <a:pt x="33" y="57"/>
                  <a:pt x="32" y="56"/>
                </a:cubicBezTo>
                <a:cubicBezTo>
                  <a:pt x="31" y="56"/>
                  <a:pt x="30" y="55"/>
                  <a:pt x="30" y="55"/>
                </a:cubicBezTo>
                <a:cubicBezTo>
                  <a:pt x="30" y="54"/>
                  <a:pt x="30" y="54"/>
                  <a:pt x="29" y="54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4"/>
                  <a:pt x="27" y="56"/>
                  <a:pt x="26" y="56"/>
                </a:cubicBezTo>
                <a:cubicBezTo>
                  <a:pt x="25" y="57"/>
                  <a:pt x="24" y="58"/>
                  <a:pt x="21" y="58"/>
                </a:cubicBezTo>
                <a:lnTo>
                  <a:pt x="21" y="58"/>
                </a:lnTo>
                <a:cubicBezTo>
                  <a:pt x="17" y="58"/>
                  <a:pt x="14" y="54"/>
                  <a:pt x="14" y="49"/>
                </a:cubicBezTo>
                <a:lnTo>
                  <a:pt x="14" y="48"/>
                </a:lnTo>
                <a:close/>
              </a:path>
              <a:path w="58" h="58">
                <a:moveTo>
                  <a:pt x="9" y="44"/>
                </a:moveTo>
                <a:cubicBezTo>
                  <a:pt x="11" y="44"/>
                  <a:pt x="13" y="41"/>
                  <a:pt x="14" y="40"/>
                </a:cubicBezTo>
                <a:cubicBezTo>
                  <a:pt x="15" y="39"/>
                  <a:pt x="17" y="37"/>
                  <a:pt x="18" y="36"/>
                </a:cubicBezTo>
                <a:cubicBezTo>
                  <a:pt x="19" y="35"/>
                  <a:pt x="26" y="29"/>
                  <a:pt x="26" y="29"/>
                </a:cubicBezTo>
                <a:cubicBezTo>
                  <a:pt x="26" y="29"/>
                  <a:pt x="19" y="22"/>
                  <a:pt x="18" y="21"/>
                </a:cubicBezTo>
                <a:cubicBezTo>
                  <a:pt x="17" y="20"/>
                  <a:pt x="15" y="19"/>
                  <a:pt x="15" y="18"/>
                </a:cubicBezTo>
                <a:cubicBezTo>
                  <a:pt x="13" y="17"/>
                  <a:pt x="11" y="14"/>
                  <a:pt x="9" y="14"/>
                </a:cubicBezTo>
                <a:lnTo>
                  <a:pt x="8" y="14"/>
                </a:lnTo>
                <a:cubicBezTo>
                  <a:pt x="6" y="14"/>
                  <a:pt x="3" y="15"/>
                  <a:pt x="2" y="16"/>
                </a:cubicBezTo>
                <a:cubicBezTo>
                  <a:pt x="1" y="17"/>
                  <a:pt x="0" y="18"/>
                  <a:pt x="0" y="21"/>
                </a:cubicBezTo>
                <a:lnTo>
                  <a:pt x="0" y="21"/>
                </a:lnTo>
                <a:cubicBezTo>
                  <a:pt x="0" y="23"/>
                  <a:pt x="0" y="25"/>
                  <a:pt x="1" y="26"/>
                </a:cubicBezTo>
                <a:cubicBezTo>
                  <a:pt x="2" y="26"/>
                  <a:pt x="2" y="27"/>
                  <a:pt x="3" y="28"/>
                </a:cubicBezTo>
                <a:cubicBezTo>
                  <a:pt x="3" y="28"/>
                  <a:pt x="4" y="28"/>
                  <a:pt x="4" y="28"/>
                </a:cubicBezTo>
                <a:cubicBezTo>
                  <a:pt x="4" y="28"/>
                  <a:pt x="5" y="29"/>
                  <a:pt x="5" y="29"/>
                </a:cubicBezTo>
                <a:cubicBezTo>
                  <a:pt x="4" y="29"/>
                  <a:pt x="2" y="31"/>
                  <a:pt x="1" y="32"/>
                </a:cubicBezTo>
                <a:cubicBezTo>
                  <a:pt x="0" y="33"/>
                  <a:pt x="0" y="34"/>
                  <a:pt x="0" y="36"/>
                </a:cubicBezTo>
                <a:lnTo>
                  <a:pt x="0" y="37"/>
                </a:lnTo>
                <a:cubicBezTo>
                  <a:pt x="0" y="41"/>
                  <a:pt x="4" y="44"/>
                  <a:pt x="8" y="44"/>
                </a:cubicBezTo>
                <a:lnTo>
                  <a:pt x="9" y="44"/>
                </a:lnTo>
                <a:close/>
              </a:path>
              <a:path w="58" h="58">
                <a:moveTo>
                  <a:pt x="48" y="44"/>
                </a:moveTo>
                <a:cubicBezTo>
                  <a:pt x="47" y="44"/>
                  <a:pt x="44" y="41"/>
                  <a:pt x="43" y="40"/>
                </a:cubicBezTo>
                <a:cubicBezTo>
                  <a:pt x="42" y="39"/>
                  <a:pt x="41" y="37"/>
                  <a:pt x="40" y="36"/>
                </a:cubicBezTo>
                <a:cubicBezTo>
                  <a:pt x="39" y="35"/>
                  <a:pt x="32" y="29"/>
                  <a:pt x="32" y="29"/>
                </a:cubicBezTo>
                <a:cubicBezTo>
                  <a:pt x="32" y="29"/>
                  <a:pt x="39" y="22"/>
                  <a:pt x="40" y="21"/>
                </a:cubicBezTo>
                <a:cubicBezTo>
                  <a:pt x="41" y="20"/>
                  <a:pt x="42" y="19"/>
                  <a:pt x="43" y="18"/>
                </a:cubicBezTo>
                <a:cubicBezTo>
                  <a:pt x="44" y="17"/>
                  <a:pt x="47" y="14"/>
                  <a:pt x="48" y="14"/>
                </a:cubicBezTo>
                <a:lnTo>
                  <a:pt x="50" y="14"/>
                </a:lnTo>
                <a:cubicBezTo>
                  <a:pt x="52" y="14"/>
                  <a:pt x="54" y="15"/>
                  <a:pt x="55" y="16"/>
                </a:cubicBezTo>
                <a:cubicBezTo>
                  <a:pt x="57" y="17"/>
                  <a:pt x="58" y="18"/>
                  <a:pt x="58" y="21"/>
                </a:cubicBezTo>
                <a:lnTo>
                  <a:pt x="58" y="21"/>
                </a:lnTo>
                <a:cubicBezTo>
                  <a:pt x="58" y="23"/>
                  <a:pt x="57" y="25"/>
                  <a:pt x="56" y="26"/>
                </a:cubicBezTo>
                <a:cubicBezTo>
                  <a:pt x="56" y="26"/>
                  <a:pt x="55" y="27"/>
                  <a:pt x="55" y="28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28"/>
                  <a:pt x="53" y="29"/>
                  <a:pt x="53" y="29"/>
                </a:cubicBezTo>
                <a:cubicBezTo>
                  <a:pt x="54" y="29"/>
                  <a:pt x="56" y="31"/>
                  <a:pt x="56" y="32"/>
                </a:cubicBezTo>
                <a:cubicBezTo>
                  <a:pt x="57" y="33"/>
                  <a:pt x="58" y="34"/>
                  <a:pt x="58" y="36"/>
                </a:cubicBezTo>
                <a:lnTo>
                  <a:pt x="58" y="37"/>
                </a:lnTo>
                <a:cubicBezTo>
                  <a:pt x="58" y="41"/>
                  <a:pt x="54" y="44"/>
                  <a:pt x="49" y="44"/>
                </a:cubicBezTo>
                <a:lnTo>
                  <a:pt x="48" y="44"/>
                </a:lnTo>
                <a:close/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06" name="picture 5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00769" y="5680246"/>
            <a:ext cx="4616408" cy="1978458"/>
          </a:xfrm>
          <a:prstGeom prst="rect">
            <a:avLst/>
          </a:prstGeom>
        </p:spPr>
      </p:pic>
      <p:pic>
        <p:nvPicPr>
          <p:cNvPr id="508" name="picture 5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917767" y="9383757"/>
            <a:ext cx="536275" cy="181196"/>
          </a:xfrm>
          <a:prstGeom prst="rect">
            <a:avLst/>
          </a:prstGeom>
        </p:spPr>
      </p:pic>
      <p:graphicFrame>
        <p:nvGraphicFramePr>
          <p:cNvPr id="510" name="table 510"/>
          <p:cNvGraphicFramePr>
            <a:graphicFrameLocks noGrp="1"/>
          </p:cNvGraphicFramePr>
          <p:nvPr/>
        </p:nvGraphicFramePr>
        <p:xfrm>
          <a:off x="5893218" y="7801471"/>
          <a:ext cx="2599690" cy="1953260"/>
        </p:xfrm>
        <a:graphic>
          <a:graphicData uri="http://schemas.openxmlformats.org/drawingml/2006/table">
            <a:tbl>
              <a:tblPr/>
              <a:tblGrid>
                <a:gridCol w="2599690"/>
              </a:tblGrid>
              <a:tr h="19088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4445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445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4450" cap="flat" cmpd="sng" algn="ctr">
                      <a:solidFill>
                        <a:srgbClr val="7BBB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12" name="path 512"/>
          <p:cNvSpPr/>
          <p:nvPr/>
        </p:nvSpPr>
        <p:spPr>
          <a:xfrm>
            <a:off x="1591907" y="3778695"/>
            <a:ext cx="2413851" cy="1264120"/>
          </a:xfrm>
          <a:custGeom>
            <a:avLst/>
            <a:gdLst/>
            <a:ahLst/>
            <a:cxnLst/>
            <a:rect l="0" t="0" r="0" b="0"/>
            <a:pathLst>
              <a:path w="3801" h="1990">
                <a:moveTo>
                  <a:pt x="3771" y="623"/>
                </a:moveTo>
                <a:lnTo>
                  <a:pt x="3237" y="623"/>
                </a:lnTo>
                <a:lnTo>
                  <a:pt x="3237" y="475"/>
                </a:lnTo>
                <a:cubicBezTo>
                  <a:pt x="3237" y="415"/>
                  <a:pt x="3237" y="356"/>
                  <a:pt x="3207" y="356"/>
                </a:cubicBezTo>
                <a:cubicBezTo>
                  <a:pt x="3207" y="326"/>
                  <a:pt x="3177" y="326"/>
                  <a:pt x="3147" y="326"/>
                </a:cubicBezTo>
                <a:cubicBezTo>
                  <a:pt x="3118" y="326"/>
                  <a:pt x="3088" y="326"/>
                  <a:pt x="3088" y="356"/>
                </a:cubicBezTo>
                <a:cubicBezTo>
                  <a:pt x="3058" y="386"/>
                  <a:pt x="3058" y="415"/>
                  <a:pt x="3058" y="475"/>
                </a:cubicBezTo>
                <a:cubicBezTo>
                  <a:pt x="3058" y="534"/>
                  <a:pt x="3058" y="594"/>
                  <a:pt x="3088" y="623"/>
                </a:cubicBezTo>
                <a:cubicBezTo>
                  <a:pt x="3088" y="653"/>
                  <a:pt x="3147" y="683"/>
                  <a:pt x="3237" y="742"/>
                </a:cubicBezTo>
                <a:cubicBezTo>
                  <a:pt x="3504" y="861"/>
                  <a:pt x="3652" y="980"/>
                  <a:pt x="3712" y="1039"/>
                </a:cubicBezTo>
                <a:cubicBezTo>
                  <a:pt x="3771" y="1129"/>
                  <a:pt x="3801" y="1277"/>
                  <a:pt x="3801" y="1455"/>
                </a:cubicBezTo>
                <a:cubicBezTo>
                  <a:pt x="3801" y="1604"/>
                  <a:pt x="3801" y="1693"/>
                  <a:pt x="3771" y="1753"/>
                </a:cubicBezTo>
                <a:cubicBezTo>
                  <a:pt x="3712" y="1812"/>
                  <a:pt x="3652" y="1871"/>
                  <a:pt x="3563" y="1901"/>
                </a:cubicBezTo>
                <a:cubicBezTo>
                  <a:pt x="3444" y="1961"/>
                  <a:pt x="3326" y="1990"/>
                  <a:pt x="3177" y="1990"/>
                </a:cubicBezTo>
                <a:cubicBezTo>
                  <a:pt x="3029" y="1990"/>
                  <a:pt x="2910" y="1961"/>
                  <a:pt x="2791" y="1901"/>
                </a:cubicBezTo>
                <a:cubicBezTo>
                  <a:pt x="2672" y="1842"/>
                  <a:pt x="2613" y="1782"/>
                  <a:pt x="2583" y="1723"/>
                </a:cubicBezTo>
                <a:cubicBezTo>
                  <a:pt x="2554" y="1634"/>
                  <a:pt x="2524" y="1515"/>
                  <a:pt x="2524" y="1396"/>
                </a:cubicBezTo>
                <a:lnTo>
                  <a:pt x="2524" y="1247"/>
                </a:lnTo>
                <a:lnTo>
                  <a:pt x="3058" y="1247"/>
                </a:lnTo>
                <a:lnTo>
                  <a:pt x="3058" y="1485"/>
                </a:lnTo>
                <a:cubicBezTo>
                  <a:pt x="3058" y="1574"/>
                  <a:pt x="3058" y="1604"/>
                  <a:pt x="3088" y="1634"/>
                </a:cubicBezTo>
                <a:cubicBezTo>
                  <a:pt x="3088" y="1663"/>
                  <a:pt x="3118" y="1663"/>
                  <a:pt x="3177" y="1663"/>
                </a:cubicBezTo>
                <a:cubicBezTo>
                  <a:pt x="3207" y="1663"/>
                  <a:pt x="3237" y="1634"/>
                  <a:pt x="3237" y="1634"/>
                </a:cubicBezTo>
                <a:cubicBezTo>
                  <a:pt x="3266" y="1604"/>
                  <a:pt x="3266" y="1545"/>
                  <a:pt x="3266" y="1515"/>
                </a:cubicBezTo>
                <a:cubicBezTo>
                  <a:pt x="3266" y="1396"/>
                  <a:pt x="3266" y="1307"/>
                  <a:pt x="3237" y="1277"/>
                </a:cubicBezTo>
                <a:cubicBezTo>
                  <a:pt x="3177" y="1247"/>
                  <a:pt x="3088" y="1188"/>
                  <a:pt x="2969" y="1129"/>
                </a:cubicBezTo>
                <a:cubicBezTo>
                  <a:pt x="2821" y="1039"/>
                  <a:pt x="2732" y="980"/>
                  <a:pt x="2672" y="950"/>
                </a:cubicBezTo>
                <a:cubicBezTo>
                  <a:pt x="2643" y="891"/>
                  <a:pt x="2583" y="861"/>
                  <a:pt x="2554" y="772"/>
                </a:cubicBezTo>
                <a:cubicBezTo>
                  <a:pt x="2524" y="713"/>
                  <a:pt x="2524" y="623"/>
                  <a:pt x="2524" y="534"/>
                </a:cubicBezTo>
                <a:cubicBezTo>
                  <a:pt x="2524" y="386"/>
                  <a:pt x="2524" y="297"/>
                  <a:pt x="2583" y="207"/>
                </a:cubicBezTo>
                <a:cubicBezTo>
                  <a:pt x="2613" y="148"/>
                  <a:pt x="2702" y="89"/>
                  <a:pt x="2791" y="59"/>
                </a:cubicBezTo>
                <a:cubicBezTo>
                  <a:pt x="2880" y="29"/>
                  <a:pt x="2999" y="0"/>
                  <a:pt x="3118" y="0"/>
                </a:cubicBezTo>
                <a:cubicBezTo>
                  <a:pt x="3266" y="0"/>
                  <a:pt x="3415" y="29"/>
                  <a:pt x="3504" y="59"/>
                </a:cubicBezTo>
                <a:cubicBezTo>
                  <a:pt x="3623" y="118"/>
                  <a:pt x="3682" y="148"/>
                  <a:pt x="3712" y="207"/>
                </a:cubicBezTo>
                <a:cubicBezTo>
                  <a:pt x="3741" y="297"/>
                  <a:pt x="3771" y="386"/>
                  <a:pt x="3771" y="534"/>
                </a:cubicBezTo>
                <a:lnTo>
                  <a:pt x="3771" y="623"/>
                </a:lnTo>
                <a:close/>
                <a:moveTo>
                  <a:pt x="2227" y="1931"/>
                </a:moveTo>
                <a:lnTo>
                  <a:pt x="1663" y="1931"/>
                </a:lnTo>
                <a:lnTo>
                  <a:pt x="1663" y="29"/>
                </a:lnTo>
                <a:lnTo>
                  <a:pt x="2227" y="29"/>
                </a:lnTo>
                <a:lnTo>
                  <a:pt x="2227" y="1931"/>
                </a:lnTo>
                <a:close/>
                <a:moveTo>
                  <a:pt x="1484" y="29"/>
                </a:moveTo>
                <a:lnTo>
                  <a:pt x="1187" y="1931"/>
                </a:lnTo>
                <a:lnTo>
                  <a:pt x="326" y="1931"/>
                </a:lnTo>
                <a:lnTo>
                  <a:pt x="0" y="29"/>
                </a:lnTo>
                <a:lnTo>
                  <a:pt x="593" y="29"/>
                </a:lnTo>
                <a:cubicBezTo>
                  <a:pt x="653" y="564"/>
                  <a:pt x="712" y="1010"/>
                  <a:pt x="742" y="1366"/>
                </a:cubicBezTo>
                <a:cubicBezTo>
                  <a:pt x="772" y="1010"/>
                  <a:pt x="801" y="683"/>
                  <a:pt x="831" y="386"/>
                </a:cubicBezTo>
                <a:lnTo>
                  <a:pt x="861" y="29"/>
                </a:lnTo>
                <a:lnTo>
                  <a:pt x="1484" y="29"/>
                </a:lnTo>
                <a:close/>
              </a:path>
            </a:pathLst>
          </a:cu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14" name="picture 5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065565" y="8352390"/>
            <a:ext cx="942366" cy="1511966"/>
          </a:xfrm>
          <a:prstGeom prst="rect">
            <a:avLst/>
          </a:prstGeom>
        </p:spPr>
      </p:pic>
      <p:pic>
        <p:nvPicPr>
          <p:cNvPr id="516" name="picture 5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920358" y="9236850"/>
            <a:ext cx="2556001" cy="517956"/>
          </a:xfrm>
          <a:prstGeom prst="rect">
            <a:avLst/>
          </a:prstGeom>
        </p:spPr>
      </p:pic>
      <p:pic>
        <p:nvPicPr>
          <p:cNvPr id="518" name="picture 5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709999" y="6503492"/>
            <a:ext cx="970650" cy="1299950"/>
          </a:xfrm>
          <a:prstGeom prst="rect">
            <a:avLst/>
          </a:prstGeom>
        </p:spPr>
      </p:pic>
      <p:pic>
        <p:nvPicPr>
          <p:cNvPr id="520" name="picture 5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614069" y="4652791"/>
            <a:ext cx="2458753" cy="389256"/>
          </a:xfrm>
          <a:prstGeom prst="rect">
            <a:avLst/>
          </a:prstGeom>
        </p:spPr>
      </p:pic>
      <p:pic>
        <p:nvPicPr>
          <p:cNvPr id="522" name="picture 5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571504" y="3778692"/>
            <a:ext cx="993660" cy="739900"/>
          </a:xfrm>
          <a:prstGeom prst="rect">
            <a:avLst/>
          </a:prstGeom>
        </p:spPr>
      </p:pic>
      <p:pic>
        <p:nvPicPr>
          <p:cNvPr id="524" name="picture 5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280253" y="9478666"/>
            <a:ext cx="974088" cy="422292"/>
          </a:xfrm>
          <a:prstGeom prst="rect">
            <a:avLst/>
          </a:prstGeom>
        </p:spPr>
      </p:pic>
      <p:pic>
        <p:nvPicPr>
          <p:cNvPr id="526" name="picture 5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5714720" y="4271496"/>
            <a:ext cx="1189449" cy="314587"/>
          </a:xfrm>
          <a:prstGeom prst="rect">
            <a:avLst/>
          </a:prstGeom>
        </p:spPr>
      </p:pic>
      <p:pic>
        <p:nvPicPr>
          <p:cNvPr id="528" name="picture 5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016443" y="4267349"/>
            <a:ext cx="1168917" cy="318734"/>
          </a:xfrm>
          <a:prstGeom prst="rect">
            <a:avLst/>
          </a:prstGeom>
        </p:spPr>
      </p:pic>
      <p:sp>
        <p:nvSpPr>
          <p:cNvPr id="530" name="textbox 530"/>
          <p:cNvSpPr/>
          <p:nvPr/>
        </p:nvSpPr>
        <p:spPr>
          <a:xfrm>
            <a:off x="5938257" y="7212059"/>
            <a:ext cx="702309" cy="370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100" b="1" kern="0" spc="-10" dirty="0">
                <a:solidFill>
                  <a:srgbClr val="8080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环保袋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750"/>
              </a:lnSpc>
            </a:pPr>
            <a:r>
              <a:rPr sz="600" kern="0" spc="100" dirty="0">
                <a:solidFill>
                  <a:srgbClr val="8080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宽40</a:t>
            </a:r>
            <a:r>
              <a:rPr sz="600" kern="0" spc="0" dirty="0">
                <a:solidFill>
                  <a:srgbClr val="8080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cm</a:t>
            </a:r>
            <a:r>
              <a:rPr sz="600" kern="0" spc="100" dirty="0">
                <a:solidFill>
                  <a:srgbClr val="8080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*高30</a:t>
            </a:r>
            <a:r>
              <a:rPr sz="600" kern="0" spc="0" dirty="0">
                <a:solidFill>
                  <a:srgbClr val="80808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cm</a:t>
            </a: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32" name="picture 5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6360558" y="8156813"/>
            <a:ext cx="332510" cy="628076"/>
          </a:xfrm>
          <a:prstGeom prst="rect">
            <a:avLst/>
          </a:prstGeom>
        </p:spPr>
      </p:pic>
      <p:pic>
        <p:nvPicPr>
          <p:cNvPr id="534" name="picture 5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450434" y="9287534"/>
            <a:ext cx="1420952" cy="125823"/>
          </a:xfrm>
          <a:prstGeom prst="rect">
            <a:avLst/>
          </a:prstGeom>
        </p:spPr>
      </p:pic>
      <p:pic>
        <p:nvPicPr>
          <p:cNvPr id="536" name="picture 5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284587" y="9054312"/>
            <a:ext cx="1483512" cy="112528"/>
          </a:xfrm>
          <a:prstGeom prst="rect">
            <a:avLst/>
          </a:prstGeom>
        </p:spPr>
      </p:pic>
      <p:sp>
        <p:nvSpPr>
          <p:cNvPr id="538" name="path 538"/>
          <p:cNvSpPr/>
          <p:nvPr/>
        </p:nvSpPr>
        <p:spPr>
          <a:xfrm>
            <a:off x="856411" y="3778694"/>
            <a:ext cx="396049" cy="396214"/>
          </a:xfrm>
          <a:custGeom>
            <a:avLst/>
            <a:gdLst/>
            <a:ahLst/>
            <a:cxnLst/>
            <a:rect l="0" t="0" r="0" b="0"/>
            <a:pathLst>
              <a:path w="623" h="623">
                <a:moveTo>
                  <a:pt x="415" y="0"/>
                </a:moveTo>
                <a:lnTo>
                  <a:pt x="623" y="0"/>
                </a:lnTo>
                <a:lnTo>
                  <a:pt x="623" y="207"/>
                </a:lnTo>
                <a:lnTo>
                  <a:pt x="415" y="207"/>
                </a:lnTo>
                <a:lnTo>
                  <a:pt x="415" y="0"/>
                </a:lnTo>
                <a:close/>
              </a:path>
              <a:path w="623" h="623">
                <a:moveTo>
                  <a:pt x="415" y="415"/>
                </a:moveTo>
                <a:lnTo>
                  <a:pt x="207" y="415"/>
                </a:lnTo>
                <a:lnTo>
                  <a:pt x="207" y="207"/>
                </a:lnTo>
                <a:lnTo>
                  <a:pt x="415" y="207"/>
                </a:lnTo>
                <a:lnTo>
                  <a:pt x="415" y="415"/>
                </a:lnTo>
                <a:close/>
              </a:path>
              <a:path w="623" h="623">
                <a:moveTo>
                  <a:pt x="415" y="415"/>
                </a:moveTo>
                <a:lnTo>
                  <a:pt x="623" y="415"/>
                </a:lnTo>
                <a:lnTo>
                  <a:pt x="623" y="623"/>
                </a:lnTo>
                <a:lnTo>
                  <a:pt x="415" y="623"/>
                </a:lnTo>
                <a:lnTo>
                  <a:pt x="415" y="415"/>
                </a:lnTo>
                <a:close/>
              </a:path>
              <a:path w="623" h="623">
                <a:moveTo>
                  <a:pt x="0" y="0"/>
                </a:moveTo>
                <a:lnTo>
                  <a:pt x="207" y="0"/>
                </a:lnTo>
                <a:lnTo>
                  <a:pt x="207" y="207"/>
                </a:lnTo>
                <a:lnTo>
                  <a:pt x="0" y="207"/>
                </a:lnTo>
                <a:lnTo>
                  <a:pt x="0" y="0"/>
                </a:lnTo>
                <a:close/>
              </a:path>
              <a:path w="623" h="623">
                <a:moveTo>
                  <a:pt x="0" y="415"/>
                </a:moveTo>
                <a:lnTo>
                  <a:pt x="207" y="415"/>
                </a:lnTo>
                <a:lnTo>
                  <a:pt x="207" y="623"/>
                </a:lnTo>
                <a:lnTo>
                  <a:pt x="0" y="623"/>
                </a:lnTo>
                <a:lnTo>
                  <a:pt x="0" y="415"/>
                </a:lnTo>
                <a:close/>
              </a:path>
            </a:pathLst>
          </a:cu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40" name="picture 5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3284581" y="8371055"/>
            <a:ext cx="956322" cy="143840"/>
          </a:xfrm>
          <a:prstGeom prst="rect">
            <a:avLst/>
          </a:prstGeom>
        </p:spPr>
      </p:pic>
      <p:pic>
        <p:nvPicPr>
          <p:cNvPr id="542" name="picture 5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7406158" y="9079946"/>
            <a:ext cx="73299" cy="22216"/>
          </a:xfrm>
          <a:prstGeom prst="rect">
            <a:avLst/>
          </a:prstGeom>
        </p:spPr>
      </p:pic>
      <p:pic>
        <p:nvPicPr>
          <p:cNvPr id="544" name="picture 5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6969883" y="9026108"/>
            <a:ext cx="877379" cy="113156"/>
          </a:xfrm>
          <a:prstGeom prst="rect">
            <a:avLst/>
          </a:prstGeom>
        </p:spPr>
      </p:pic>
      <p:pic>
        <p:nvPicPr>
          <p:cNvPr id="546" name="picture 54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3286937" y="9216809"/>
            <a:ext cx="1618996" cy="59371"/>
          </a:xfrm>
          <a:prstGeom prst="rect">
            <a:avLst/>
          </a:prstGeom>
        </p:spPr>
      </p:pic>
      <p:sp>
        <p:nvSpPr>
          <p:cNvPr id="548" name="path 548"/>
          <p:cNvSpPr/>
          <p:nvPr/>
        </p:nvSpPr>
        <p:spPr>
          <a:xfrm>
            <a:off x="6558219" y="8884035"/>
            <a:ext cx="275525" cy="282761"/>
          </a:xfrm>
          <a:custGeom>
            <a:avLst/>
            <a:gdLst/>
            <a:ahLst/>
            <a:cxnLst/>
            <a:rect l="0" t="0" r="0" b="0"/>
            <a:pathLst>
              <a:path w="433" h="445">
                <a:moveTo>
                  <a:pt x="383" y="109"/>
                </a:moveTo>
                <a:cubicBezTo>
                  <a:pt x="380" y="109"/>
                  <a:pt x="377" y="108"/>
                  <a:pt x="373" y="109"/>
                </a:cubicBezTo>
                <a:cubicBezTo>
                  <a:pt x="370" y="117"/>
                  <a:pt x="366" y="134"/>
                  <a:pt x="363" y="147"/>
                </a:cubicBezTo>
                <a:cubicBezTo>
                  <a:pt x="362" y="152"/>
                  <a:pt x="361" y="156"/>
                  <a:pt x="361" y="159"/>
                </a:cubicBezTo>
                <a:cubicBezTo>
                  <a:pt x="360" y="161"/>
                  <a:pt x="360" y="163"/>
                  <a:pt x="359" y="165"/>
                </a:cubicBezTo>
                <a:cubicBezTo>
                  <a:pt x="358" y="168"/>
                  <a:pt x="357" y="171"/>
                  <a:pt x="357" y="174"/>
                </a:cubicBezTo>
                <a:cubicBezTo>
                  <a:pt x="359" y="173"/>
                  <a:pt x="362" y="173"/>
                  <a:pt x="364" y="172"/>
                </a:cubicBezTo>
                <a:cubicBezTo>
                  <a:pt x="369" y="170"/>
                  <a:pt x="374" y="167"/>
                  <a:pt x="377" y="165"/>
                </a:cubicBezTo>
                <a:cubicBezTo>
                  <a:pt x="384" y="160"/>
                  <a:pt x="390" y="156"/>
                  <a:pt x="394" y="150"/>
                </a:cubicBezTo>
                <a:cubicBezTo>
                  <a:pt x="398" y="144"/>
                  <a:pt x="400" y="137"/>
                  <a:pt x="401" y="127"/>
                </a:cubicBezTo>
                <a:lnTo>
                  <a:pt x="401" y="124"/>
                </a:lnTo>
                <a:cubicBezTo>
                  <a:pt x="402" y="116"/>
                  <a:pt x="402" y="114"/>
                  <a:pt x="396" y="113"/>
                </a:cubicBezTo>
                <a:cubicBezTo>
                  <a:pt x="392" y="111"/>
                  <a:pt x="387" y="110"/>
                  <a:pt x="383" y="109"/>
                </a:cubicBezTo>
                <a:moveTo>
                  <a:pt x="348" y="222"/>
                </a:moveTo>
                <a:cubicBezTo>
                  <a:pt x="336" y="280"/>
                  <a:pt x="331" y="332"/>
                  <a:pt x="322" y="391"/>
                </a:cubicBezTo>
                <a:cubicBezTo>
                  <a:pt x="320" y="404"/>
                  <a:pt x="319" y="416"/>
                  <a:pt x="318" y="421"/>
                </a:cubicBezTo>
                <a:cubicBezTo>
                  <a:pt x="317" y="429"/>
                  <a:pt x="314" y="441"/>
                  <a:pt x="304" y="443"/>
                </a:cubicBezTo>
                <a:cubicBezTo>
                  <a:pt x="286" y="445"/>
                  <a:pt x="284" y="425"/>
                  <a:pt x="286" y="411"/>
                </a:cubicBezTo>
                <a:cubicBezTo>
                  <a:pt x="287" y="401"/>
                  <a:pt x="289" y="390"/>
                  <a:pt x="290" y="379"/>
                </a:cubicBezTo>
                <a:cubicBezTo>
                  <a:pt x="291" y="373"/>
                  <a:pt x="291" y="367"/>
                  <a:pt x="292" y="360"/>
                </a:cubicBezTo>
                <a:cubicBezTo>
                  <a:pt x="292" y="359"/>
                  <a:pt x="293" y="354"/>
                  <a:pt x="294" y="347"/>
                </a:cubicBezTo>
                <a:cubicBezTo>
                  <a:pt x="298" y="327"/>
                  <a:pt x="301" y="308"/>
                  <a:pt x="302" y="287"/>
                </a:cubicBezTo>
                <a:cubicBezTo>
                  <a:pt x="303" y="279"/>
                  <a:pt x="305" y="264"/>
                  <a:pt x="307" y="250"/>
                </a:cubicBezTo>
                <a:cubicBezTo>
                  <a:pt x="309" y="236"/>
                  <a:pt x="312" y="222"/>
                  <a:pt x="314" y="214"/>
                </a:cubicBezTo>
                <a:cubicBezTo>
                  <a:pt x="314" y="214"/>
                  <a:pt x="314" y="213"/>
                  <a:pt x="314" y="213"/>
                </a:cubicBezTo>
                <a:cubicBezTo>
                  <a:pt x="317" y="197"/>
                  <a:pt x="329" y="132"/>
                  <a:pt x="336" y="107"/>
                </a:cubicBezTo>
                <a:cubicBezTo>
                  <a:pt x="339" y="96"/>
                  <a:pt x="344" y="84"/>
                  <a:pt x="347" y="80"/>
                </a:cubicBezTo>
                <a:lnTo>
                  <a:pt x="347" y="80"/>
                </a:lnTo>
                <a:cubicBezTo>
                  <a:pt x="348" y="78"/>
                  <a:pt x="351" y="76"/>
                  <a:pt x="354" y="76"/>
                </a:cubicBezTo>
                <a:cubicBezTo>
                  <a:pt x="361" y="76"/>
                  <a:pt x="390" y="78"/>
                  <a:pt x="395" y="80"/>
                </a:cubicBezTo>
                <a:cubicBezTo>
                  <a:pt x="403" y="81"/>
                  <a:pt x="410" y="84"/>
                  <a:pt x="415" y="88"/>
                </a:cubicBezTo>
                <a:cubicBezTo>
                  <a:pt x="418" y="90"/>
                  <a:pt x="422" y="94"/>
                  <a:pt x="425" y="99"/>
                </a:cubicBezTo>
                <a:cubicBezTo>
                  <a:pt x="428" y="103"/>
                  <a:pt x="431" y="107"/>
                  <a:pt x="432" y="111"/>
                </a:cubicBezTo>
                <a:cubicBezTo>
                  <a:pt x="433" y="113"/>
                  <a:pt x="433" y="120"/>
                  <a:pt x="433" y="127"/>
                </a:cubicBezTo>
                <a:cubicBezTo>
                  <a:pt x="433" y="134"/>
                  <a:pt x="433" y="142"/>
                  <a:pt x="432" y="145"/>
                </a:cubicBezTo>
                <a:cubicBezTo>
                  <a:pt x="430" y="158"/>
                  <a:pt x="421" y="173"/>
                  <a:pt x="411" y="181"/>
                </a:cubicBezTo>
                <a:cubicBezTo>
                  <a:pt x="408" y="184"/>
                  <a:pt x="405" y="187"/>
                  <a:pt x="401" y="190"/>
                </a:cubicBezTo>
                <a:cubicBezTo>
                  <a:pt x="396" y="192"/>
                  <a:pt x="394" y="194"/>
                  <a:pt x="390" y="195"/>
                </a:cubicBezTo>
                <a:cubicBezTo>
                  <a:pt x="390" y="196"/>
                  <a:pt x="391" y="195"/>
                  <a:pt x="388" y="196"/>
                </a:cubicBezTo>
                <a:lnTo>
                  <a:pt x="384" y="198"/>
                </a:lnTo>
                <a:cubicBezTo>
                  <a:pt x="370" y="205"/>
                  <a:pt x="368" y="206"/>
                  <a:pt x="352" y="204"/>
                </a:cubicBezTo>
                <a:cubicBezTo>
                  <a:pt x="350" y="210"/>
                  <a:pt x="349" y="216"/>
                  <a:pt x="348" y="222"/>
                </a:cubicBezTo>
              </a:path>
              <a:path w="433" h="445">
                <a:moveTo>
                  <a:pt x="29" y="228"/>
                </a:moveTo>
                <a:cubicBezTo>
                  <a:pt x="28" y="231"/>
                  <a:pt x="25" y="232"/>
                  <a:pt x="22" y="232"/>
                </a:cubicBezTo>
                <a:cubicBezTo>
                  <a:pt x="17" y="232"/>
                  <a:pt x="14" y="232"/>
                  <a:pt x="10" y="230"/>
                </a:cubicBezTo>
                <a:cubicBezTo>
                  <a:pt x="2" y="225"/>
                  <a:pt x="0" y="220"/>
                  <a:pt x="0" y="211"/>
                </a:cubicBezTo>
                <a:lnTo>
                  <a:pt x="0" y="211"/>
                </a:lnTo>
                <a:cubicBezTo>
                  <a:pt x="0" y="210"/>
                  <a:pt x="0" y="210"/>
                  <a:pt x="0" y="210"/>
                </a:cubicBezTo>
                <a:cubicBezTo>
                  <a:pt x="8" y="171"/>
                  <a:pt x="14" y="131"/>
                  <a:pt x="25" y="93"/>
                </a:cubicBezTo>
                <a:cubicBezTo>
                  <a:pt x="28" y="84"/>
                  <a:pt x="31" y="75"/>
                  <a:pt x="33" y="65"/>
                </a:cubicBezTo>
                <a:lnTo>
                  <a:pt x="33" y="65"/>
                </a:lnTo>
                <a:cubicBezTo>
                  <a:pt x="33" y="64"/>
                  <a:pt x="33" y="64"/>
                  <a:pt x="33" y="63"/>
                </a:cubicBezTo>
                <a:lnTo>
                  <a:pt x="48" y="25"/>
                </a:lnTo>
                <a:cubicBezTo>
                  <a:pt x="48" y="25"/>
                  <a:pt x="48" y="24"/>
                  <a:pt x="48" y="24"/>
                </a:cubicBezTo>
                <a:cubicBezTo>
                  <a:pt x="50" y="19"/>
                  <a:pt x="52" y="15"/>
                  <a:pt x="53" y="12"/>
                </a:cubicBezTo>
                <a:cubicBezTo>
                  <a:pt x="54" y="9"/>
                  <a:pt x="55" y="7"/>
                  <a:pt x="57" y="4"/>
                </a:cubicBezTo>
                <a:cubicBezTo>
                  <a:pt x="61" y="0"/>
                  <a:pt x="64" y="0"/>
                  <a:pt x="72" y="0"/>
                </a:cubicBezTo>
                <a:lnTo>
                  <a:pt x="72" y="1"/>
                </a:lnTo>
                <a:cubicBezTo>
                  <a:pt x="76" y="1"/>
                  <a:pt x="79" y="2"/>
                  <a:pt x="80" y="6"/>
                </a:cubicBezTo>
                <a:cubicBezTo>
                  <a:pt x="87" y="19"/>
                  <a:pt x="78" y="41"/>
                  <a:pt x="74" y="51"/>
                </a:cubicBezTo>
                <a:cubicBezTo>
                  <a:pt x="66" y="70"/>
                  <a:pt x="60" y="96"/>
                  <a:pt x="54" y="116"/>
                </a:cubicBezTo>
                <a:cubicBezTo>
                  <a:pt x="58" y="114"/>
                  <a:pt x="63" y="113"/>
                  <a:pt x="69" y="113"/>
                </a:cubicBezTo>
                <a:cubicBezTo>
                  <a:pt x="82" y="114"/>
                  <a:pt x="95" y="126"/>
                  <a:pt x="97" y="140"/>
                </a:cubicBezTo>
                <a:cubicBezTo>
                  <a:pt x="98" y="141"/>
                  <a:pt x="98" y="142"/>
                  <a:pt x="98" y="144"/>
                </a:cubicBezTo>
                <a:cubicBezTo>
                  <a:pt x="100" y="151"/>
                  <a:pt x="98" y="170"/>
                  <a:pt x="95" y="186"/>
                </a:cubicBezTo>
                <a:cubicBezTo>
                  <a:pt x="94" y="194"/>
                  <a:pt x="93" y="201"/>
                  <a:pt x="93" y="205"/>
                </a:cubicBezTo>
                <a:cubicBezTo>
                  <a:pt x="93" y="210"/>
                  <a:pt x="90" y="214"/>
                  <a:pt x="88" y="217"/>
                </a:cubicBezTo>
                <a:cubicBezTo>
                  <a:pt x="86" y="219"/>
                  <a:pt x="84" y="220"/>
                  <a:pt x="81" y="221"/>
                </a:cubicBezTo>
                <a:cubicBezTo>
                  <a:pt x="77" y="222"/>
                  <a:pt x="63" y="216"/>
                  <a:pt x="62" y="210"/>
                </a:cubicBezTo>
                <a:cubicBezTo>
                  <a:pt x="60" y="201"/>
                  <a:pt x="64" y="177"/>
                  <a:pt x="66" y="157"/>
                </a:cubicBezTo>
                <a:cubicBezTo>
                  <a:pt x="66" y="155"/>
                  <a:pt x="70" y="140"/>
                  <a:pt x="66" y="140"/>
                </a:cubicBezTo>
                <a:cubicBezTo>
                  <a:pt x="65" y="140"/>
                  <a:pt x="62" y="142"/>
                  <a:pt x="57" y="146"/>
                </a:cubicBezTo>
                <a:cubicBezTo>
                  <a:pt x="42" y="157"/>
                  <a:pt x="42" y="163"/>
                  <a:pt x="40" y="175"/>
                </a:cubicBezTo>
                <a:cubicBezTo>
                  <a:pt x="40" y="181"/>
                  <a:pt x="39" y="187"/>
                  <a:pt x="37" y="195"/>
                </a:cubicBezTo>
                <a:cubicBezTo>
                  <a:pt x="37" y="199"/>
                  <a:pt x="36" y="201"/>
                  <a:pt x="35" y="203"/>
                </a:cubicBezTo>
                <a:cubicBezTo>
                  <a:pt x="33" y="213"/>
                  <a:pt x="34" y="221"/>
                  <a:pt x="29" y="228"/>
                </a:cubicBezTo>
              </a:path>
              <a:path w="433" h="445">
                <a:moveTo>
                  <a:pt x="212" y="181"/>
                </a:moveTo>
                <a:cubicBezTo>
                  <a:pt x="221" y="176"/>
                  <a:pt x="229" y="171"/>
                  <a:pt x="236" y="170"/>
                </a:cubicBezTo>
                <a:cubicBezTo>
                  <a:pt x="237" y="170"/>
                  <a:pt x="238" y="170"/>
                  <a:pt x="239" y="170"/>
                </a:cubicBezTo>
                <a:cubicBezTo>
                  <a:pt x="244" y="170"/>
                  <a:pt x="248" y="175"/>
                  <a:pt x="247" y="179"/>
                </a:cubicBezTo>
                <a:cubicBezTo>
                  <a:pt x="246" y="189"/>
                  <a:pt x="245" y="190"/>
                  <a:pt x="241" y="193"/>
                </a:cubicBezTo>
                <a:cubicBezTo>
                  <a:pt x="233" y="200"/>
                  <a:pt x="228" y="205"/>
                  <a:pt x="218" y="211"/>
                </a:cubicBezTo>
                <a:cubicBezTo>
                  <a:pt x="209" y="216"/>
                  <a:pt x="187" y="228"/>
                  <a:pt x="177" y="230"/>
                </a:cubicBezTo>
                <a:cubicBezTo>
                  <a:pt x="170" y="231"/>
                  <a:pt x="163" y="230"/>
                  <a:pt x="157" y="229"/>
                </a:cubicBezTo>
                <a:cubicBezTo>
                  <a:pt x="140" y="227"/>
                  <a:pt x="128" y="221"/>
                  <a:pt x="121" y="210"/>
                </a:cubicBezTo>
                <a:cubicBezTo>
                  <a:pt x="114" y="199"/>
                  <a:pt x="111" y="186"/>
                  <a:pt x="112" y="168"/>
                </a:cubicBezTo>
                <a:cubicBezTo>
                  <a:pt x="112" y="157"/>
                  <a:pt x="114" y="148"/>
                  <a:pt x="116" y="141"/>
                </a:cubicBezTo>
                <a:cubicBezTo>
                  <a:pt x="124" y="118"/>
                  <a:pt x="147" y="87"/>
                  <a:pt x="172" y="89"/>
                </a:cubicBezTo>
                <a:cubicBezTo>
                  <a:pt x="173" y="90"/>
                  <a:pt x="174" y="90"/>
                  <a:pt x="175" y="90"/>
                </a:cubicBezTo>
                <a:cubicBezTo>
                  <a:pt x="182" y="91"/>
                  <a:pt x="190" y="94"/>
                  <a:pt x="196" y="99"/>
                </a:cubicBezTo>
                <a:cubicBezTo>
                  <a:pt x="207" y="108"/>
                  <a:pt x="210" y="124"/>
                  <a:pt x="205" y="137"/>
                </a:cubicBezTo>
                <a:cubicBezTo>
                  <a:pt x="198" y="154"/>
                  <a:pt x="191" y="166"/>
                  <a:pt x="178" y="178"/>
                </a:cubicBezTo>
                <a:cubicBezTo>
                  <a:pt x="166" y="190"/>
                  <a:pt x="158" y="191"/>
                  <a:pt x="148" y="191"/>
                </a:cubicBezTo>
                <a:cubicBezTo>
                  <a:pt x="146" y="191"/>
                  <a:pt x="145" y="191"/>
                  <a:pt x="143" y="191"/>
                </a:cubicBezTo>
                <a:cubicBezTo>
                  <a:pt x="144" y="191"/>
                  <a:pt x="144" y="192"/>
                  <a:pt x="144" y="193"/>
                </a:cubicBezTo>
                <a:cubicBezTo>
                  <a:pt x="145" y="194"/>
                  <a:pt x="147" y="195"/>
                  <a:pt x="149" y="197"/>
                </a:cubicBezTo>
                <a:cubicBezTo>
                  <a:pt x="165" y="205"/>
                  <a:pt x="192" y="191"/>
                  <a:pt x="212" y="181"/>
                </a:cubicBezTo>
                <a:moveTo>
                  <a:pt x="147" y="153"/>
                </a:moveTo>
                <a:cubicBezTo>
                  <a:pt x="146" y="155"/>
                  <a:pt x="146" y="157"/>
                  <a:pt x="145" y="159"/>
                </a:cubicBezTo>
                <a:cubicBezTo>
                  <a:pt x="148" y="158"/>
                  <a:pt x="151" y="157"/>
                  <a:pt x="153" y="155"/>
                </a:cubicBezTo>
                <a:cubicBezTo>
                  <a:pt x="155" y="153"/>
                  <a:pt x="158" y="149"/>
                  <a:pt x="161" y="146"/>
                </a:cubicBezTo>
                <a:cubicBezTo>
                  <a:pt x="163" y="143"/>
                  <a:pt x="165" y="141"/>
                  <a:pt x="165" y="140"/>
                </a:cubicBezTo>
                <a:cubicBezTo>
                  <a:pt x="167" y="135"/>
                  <a:pt x="169" y="132"/>
                  <a:pt x="171" y="128"/>
                </a:cubicBezTo>
                <a:cubicBezTo>
                  <a:pt x="174" y="123"/>
                  <a:pt x="177" y="121"/>
                  <a:pt x="175" y="118"/>
                </a:cubicBezTo>
                <a:cubicBezTo>
                  <a:pt x="173" y="115"/>
                  <a:pt x="168" y="122"/>
                  <a:pt x="166" y="123"/>
                </a:cubicBezTo>
                <a:cubicBezTo>
                  <a:pt x="165" y="124"/>
                  <a:pt x="164" y="125"/>
                  <a:pt x="162" y="127"/>
                </a:cubicBezTo>
                <a:cubicBezTo>
                  <a:pt x="162" y="128"/>
                  <a:pt x="159" y="130"/>
                  <a:pt x="157" y="133"/>
                </a:cubicBezTo>
                <a:cubicBezTo>
                  <a:pt x="155" y="135"/>
                  <a:pt x="154" y="137"/>
                  <a:pt x="153" y="138"/>
                </a:cubicBezTo>
                <a:cubicBezTo>
                  <a:pt x="151" y="142"/>
                  <a:pt x="149" y="147"/>
                  <a:pt x="147" y="153"/>
                </a:cubicBezTo>
              </a:path>
              <a:path w="433" h="445">
                <a:moveTo>
                  <a:pt x="281" y="175"/>
                </a:moveTo>
                <a:cubicBezTo>
                  <a:pt x="283" y="173"/>
                  <a:pt x="285" y="172"/>
                  <a:pt x="287" y="170"/>
                </a:cubicBezTo>
                <a:lnTo>
                  <a:pt x="306" y="153"/>
                </a:lnTo>
                <a:cubicBezTo>
                  <a:pt x="306" y="152"/>
                  <a:pt x="306" y="152"/>
                  <a:pt x="307" y="152"/>
                </a:cubicBezTo>
                <a:cubicBezTo>
                  <a:pt x="307" y="151"/>
                  <a:pt x="307" y="151"/>
                  <a:pt x="309" y="149"/>
                </a:cubicBezTo>
                <a:lnTo>
                  <a:pt x="334" y="124"/>
                </a:lnTo>
                <a:cubicBezTo>
                  <a:pt x="336" y="121"/>
                  <a:pt x="340" y="120"/>
                  <a:pt x="343" y="121"/>
                </a:cubicBezTo>
                <a:cubicBezTo>
                  <a:pt x="348" y="122"/>
                  <a:pt x="351" y="127"/>
                  <a:pt x="350" y="132"/>
                </a:cubicBezTo>
                <a:cubicBezTo>
                  <a:pt x="350" y="132"/>
                  <a:pt x="350" y="132"/>
                  <a:pt x="350" y="133"/>
                </a:cubicBezTo>
                <a:cubicBezTo>
                  <a:pt x="350" y="133"/>
                  <a:pt x="349" y="133"/>
                  <a:pt x="349" y="133"/>
                </a:cubicBezTo>
                <a:lnTo>
                  <a:pt x="349" y="137"/>
                </a:lnTo>
                <a:cubicBezTo>
                  <a:pt x="349" y="138"/>
                  <a:pt x="349" y="139"/>
                  <a:pt x="348" y="140"/>
                </a:cubicBezTo>
                <a:cubicBezTo>
                  <a:pt x="348" y="140"/>
                  <a:pt x="348" y="140"/>
                  <a:pt x="348" y="141"/>
                </a:cubicBezTo>
                <a:cubicBezTo>
                  <a:pt x="348" y="146"/>
                  <a:pt x="325" y="168"/>
                  <a:pt x="320" y="175"/>
                </a:cubicBezTo>
                <a:cubicBezTo>
                  <a:pt x="316" y="180"/>
                  <a:pt x="306" y="192"/>
                  <a:pt x="302" y="196"/>
                </a:cubicBezTo>
                <a:lnTo>
                  <a:pt x="288" y="211"/>
                </a:lnTo>
                <a:cubicBezTo>
                  <a:pt x="287" y="211"/>
                  <a:pt x="287" y="211"/>
                  <a:pt x="287" y="212"/>
                </a:cubicBezTo>
                <a:cubicBezTo>
                  <a:pt x="283" y="215"/>
                  <a:pt x="279" y="218"/>
                  <a:pt x="274" y="220"/>
                </a:cubicBezTo>
                <a:cubicBezTo>
                  <a:pt x="269" y="222"/>
                  <a:pt x="263" y="223"/>
                  <a:pt x="257" y="222"/>
                </a:cubicBezTo>
                <a:cubicBezTo>
                  <a:pt x="252" y="221"/>
                  <a:pt x="246" y="218"/>
                  <a:pt x="242" y="213"/>
                </a:cubicBezTo>
                <a:cubicBezTo>
                  <a:pt x="239" y="210"/>
                  <a:pt x="236" y="206"/>
                  <a:pt x="234" y="201"/>
                </a:cubicBezTo>
                <a:cubicBezTo>
                  <a:pt x="234" y="201"/>
                  <a:pt x="234" y="201"/>
                  <a:pt x="234" y="200"/>
                </a:cubicBezTo>
                <a:cubicBezTo>
                  <a:pt x="234" y="200"/>
                  <a:pt x="233" y="199"/>
                  <a:pt x="233" y="199"/>
                </a:cubicBezTo>
                <a:cubicBezTo>
                  <a:pt x="229" y="189"/>
                  <a:pt x="231" y="174"/>
                  <a:pt x="233" y="162"/>
                </a:cubicBezTo>
                <a:cubicBezTo>
                  <a:pt x="233" y="159"/>
                  <a:pt x="234" y="156"/>
                  <a:pt x="234" y="153"/>
                </a:cubicBezTo>
                <a:cubicBezTo>
                  <a:pt x="234" y="153"/>
                  <a:pt x="234" y="152"/>
                  <a:pt x="234" y="152"/>
                </a:cubicBezTo>
                <a:cubicBezTo>
                  <a:pt x="238" y="134"/>
                  <a:pt x="241" y="116"/>
                  <a:pt x="245" y="98"/>
                </a:cubicBezTo>
                <a:cubicBezTo>
                  <a:pt x="250" y="70"/>
                  <a:pt x="251" y="64"/>
                  <a:pt x="265" y="22"/>
                </a:cubicBezTo>
                <a:cubicBezTo>
                  <a:pt x="266" y="19"/>
                  <a:pt x="269" y="16"/>
                  <a:pt x="273" y="16"/>
                </a:cubicBezTo>
                <a:cubicBezTo>
                  <a:pt x="290" y="16"/>
                  <a:pt x="296" y="25"/>
                  <a:pt x="296" y="36"/>
                </a:cubicBezTo>
                <a:cubicBezTo>
                  <a:pt x="296" y="48"/>
                  <a:pt x="273" y="131"/>
                  <a:pt x="271" y="144"/>
                </a:cubicBezTo>
                <a:cubicBezTo>
                  <a:pt x="268" y="160"/>
                  <a:pt x="266" y="175"/>
                  <a:pt x="266" y="186"/>
                </a:cubicBezTo>
                <a:cubicBezTo>
                  <a:pt x="271" y="183"/>
                  <a:pt x="276" y="179"/>
                  <a:pt x="281" y="175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0" name="path 550"/>
          <p:cNvSpPr/>
          <p:nvPr/>
        </p:nvSpPr>
        <p:spPr>
          <a:xfrm>
            <a:off x="1365605" y="3778694"/>
            <a:ext cx="56565" cy="1226387"/>
          </a:xfrm>
          <a:custGeom>
            <a:avLst/>
            <a:gdLst/>
            <a:ahLst/>
            <a:cxnLst/>
            <a:rect l="0" t="0" r="0" b="0"/>
            <a:pathLst>
              <a:path w="89" h="1931">
                <a:moveTo>
                  <a:pt x="0" y="0"/>
                </a:moveTo>
                <a:lnTo>
                  <a:pt x="89" y="0"/>
                </a:lnTo>
                <a:lnTo>
                  <a:pt x="89" y="1931"/>
                </a:lnTo>
                <a:lnTo>
                  <a:pt x="0" y="1931"/>
                </a:lnTo>
                <a:lnTo>
                  <a:pt x="0" y="0"/>
                </a:lnTo>
                <a:close/>
              </a:path>
            </a:pathLst>
          </a:cu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2" name="path 552"/>
          <p:cNvSpPr/>
          <p:nvPr/>
        </p:nvSpPr>
        <p:spPr>
          <a:xfrm>
            <a:off x="4241507" y="3778694"/>
            <a:ext cx="56553" cy="1226375"/>
          </a:xfrm>
          <a:custGeom>
            <a:avLst/>
            <a:gdLst/>
            <a:ahLst/>
            <a:cxnLst/>
            <a:rect l="0" t="0" r="0" b="0"/>
            <a:pathLst>
              <a:path w="89" h="1931">
                <a:moveTo>
                  <a:pt x="0" y="0"/>
                </a:moveTo>
                <a:lnTo>
                  <a:pt x="89" y="0"/>
                </a:lnTo>
                <a:lnTo>
                  <a:pt x="89" y="1931"/>
                </a:lnTo>
                <a:lnTo>
                  <a:pt x="0" y="1931"/>
                </a:lnTo>
                <a:lnTo>
                  <a:pt x="0" y="0"/>
                </a:lnTo>
                <a:close/>
              </a:path>
            </a:pathLst>
          </a:cu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4" name="path 554"/>
          <p:cNvSpPr/>
          <p:nvPr/>
        </p:nvSpPr>
        <p:spPr>
          <a:xfrm>
            <a:off x="7692721" y="8788089"/>
            <a:ext cx="395802" cy="152463"/>
          </a:xfrm>
          <a:custGeom>
            <a:avLst/>
            <a:gdLst/>
            <a:ahLst/>
            <a:cxnLst/>
            <a:rect l="0" t="0" r="0" b="0"/>
            <a:pathLst>
              <a:path w="623" h="240">
                <a:moveTo>
                  <a:pt x="18" y="98"/>
                </a:moveTo>
                <a:cubicBezTo>
                  <a:pt x="22" y="77"/>
                  <a:pt x="26" y="55"/>
                  <a:pt x="27" y="35"/>
                </a:cubicBezTo>
                <a:cubicBezTo>
                  <a:pt x="28" y="22"/>
                  <a:pt x="29" y="12"/>
                  <a:pt x="32" y="6"/>
                </a:cubicBezTo>
                <a:cubicBezTo>
                  <a:pt x="34" y="4"/>
                  <a:pt x="36" y="3"/>
                  <a:pt x="38" y="2"/>
                </a:cubicBezTo>
                <a:cubicBezTo>
                  <a:pt x="52" y="0"/>
                  <a:pt x="58" y="7"/>
                  <a:pt x="61" y="19"/>
                </a:cubicBezTo>
                <a:cubicBezTo>
                  <a:pt x="63" y="30"/>
                  <a:pt x="61" y="46"/>
                  <a:pt x="59" y="56"/>
                </a:cubicBezTo>
                <a:lnTo>
                  <a:pt x="59" y="60"/>
                </a:lnTo>
                <a:cubicBezTo>
                  <a:pt x="57" y="69"/>
                  <a:pt x="56" y="78"/>
                  <a:pt x="54" y="87"/>
                </a:cubicBezTo>
                <a:cubicBezTo>
                  <a:pt x="53" y="93"/>
                  <a:pt x="52" y="98"/>
                  <a:pt x="50" y="104"/>
                </a:cubicBezTo>
                <a:lnTo>
                  <a:pt x="52" y="104"/>
                </a:lnTo>
                <a:cubicBezTo>
                  <a:pt x="56" y="105"/>
                  <a:pt x="60" y="106"/>
                  <a:pt x="64" y="107"/>
                </a:cubicBezTo>
                <a:cubicBezTo>
                  <a:pt x="69" y="108"/>
                  <a:pt x="73" y="108"/>
                  <a:pt x="77" y="110"/>
                </a:cubicBezTo>
                <a:cubicBezTo>
                  <a:pt x="82" y="112"/>
                  <a:pt x="85" y="114"/>
                  <a:pt x="89" y="119"/>
                </a:cubicBezTo>
                <a:cubicBezTo>
                  <a:pt x="95" y="126"/>
                  <a:pt x="98" y="135"/>
                  <a:pt x="99" y="144"/>
                </a:cubicBezTo>
                <a:cubicBezTo>
                  <a:pt x="100" y="153"/>
                  <a:pt x="100" y="162"/>
                  <a:pt x="97" y="172"/>
                </a:cubicBezTo>
                <a:cubicBezTo>
                  <a:pt x="93" y="189"/>
                  <a:pt x="85" y="206"/>
                  <a:pt x="73" y="217"/>
                </a:cubicBezTo>
                <a:cubicBezTo>
                  <a:pt x="52" y="236"/>
                  <a:pt x="41" y="226"/>
                  <a:pt x="25" y="236"/>
                </a:cubicBezTo>
                <a:cubicBezTo>
                  <a:pt x="19" y="240"/>
                  <a:pt x="2" y="237"/>
                  <a:pt x="1" y="223"/>
                </a:cubicBezTo>
                <a:cubicBezTo>
                  <a:pt x="0" y="192"/>
                  <a:pt x="9" y="140"/>
                  <a:pt x="16" y="106"/>
                </a:cubicBezTo>
                <a:cubicBezTo>
                  <a:pt x="17" y="102"/>
                  <a:pt x="17" y="100"/>
                  <a:pt x="18" y="98"/>
                </a:cubicBezTo>
                <a:moveTo>
                  <a:pt x="49" y="131"/>
                </a:moveTo>
                <a:cubicBezTo>
                  <a:pt x="49" y="131"/>
                  <a:pt x="48" y="130"/>
                  <a:pt x="48" y="130"/>
                </a:cubicBezTo>
                <a:cubicBezTo>
                  <a:pt x="44" y="138"/>
                  <a:pt x="43" y="152"/>
                  <a:pt x="42" y="165"/>
                </a:cubicBezTo>
                <a:cubicBezTo>
                  <a:pt x="42" y="170"/>
                  <a:pt x="41" y="176"/>
                  <a:pt x="41" y="180"/>
                </a:cubicBezTo>
                <a:cubicBezTo>
                  <a:pt x="41" y="181"/>
                  <a:pt x="40" y="185"/>
                  <a:pt x="39" y="190"/>
                </a:cubicBezTo>
                <a:cubicBezTo>
                  <a:pt x="38" y="194"/>
                  <a:pt x="37" y="199"/>
                  <a:pt x="36" y="201"/>
                </a:cubicBezTo>
                <a:cubicBezTo>
                  <a:pt x="36" y="201"/>
                  <a:pt x="36" y="201"/>
                  <a:pt x="37" y="201"/>
                </a:cubicBezTo>
                <a:cubicBezTo>
                  <a:pt x="39" y="201"/>
                  <a:pt x="42" y="200"/>
                  <a:pt x="45" y="198"/>
                </a:cubicBezTo>
                <a:cubicBezTo>
                  <a:pt x="54" y="192"/>
                  <a:pt x="65" y="180"/>
                  <a:pt x="68" y="155"/>
                </a:cubicBezTo>
                <a:cubicBezTo>
                  <a:pt x="71" y="136"/>
                  <a:pt x="67" y="136"/>
                  <a:pt x="63" y="135"/>
                </a:cubicBezTo>
                <a:cubicBezTo>
                  <a:pt x="58" y="134"/>
                  <a:pt x="54" y="133"/>
                  <a:pt x="49" y="131"/>
                </a:cubicBezTo>
              </a:path>
              <a:path w="623" h="240">
                <a:moveTo>
                  <a:pt x="472" y="130"/>
                </a:moveTo>
                <a:cubicBezTo>
                  <a:pt x="474" y="129"/>
                  <a:pt x="481" y="125"/>
                  <a:pt x="484" y="123"/>
                </a:cubicBezTo>
                <a:cubicBezTo>
                  <a:pt x="492" y="118"/>
                  <a:pt x="487" y="105"/>
                  <a:pt x="482" y="105"/>
                </a:cubicBezTo>
                <a:cubicBezTo>
                  <a:pt x="479" y="102"/>
                  <a:pt x="470" y="113"/>
                  <a:pt x="469" y="115"/>
                </a:cubicBezTo>
                <a:cubicBezTo>
                  <a:pt x="468" y="116"/>
                  <a:pt x="467" y="117"/>
                  <a:pt x="465" y="119"/>
                </a:cubicBezTo>
                <a:cubicBezTo>
                  <a:pt x="464" y="121"/>
                  <a:pt x="463" y="122"/>
                  <a:pt x="462" y="123"/>
                </a:cubicBezTo>
                <a:cubicBezTo>
                  <a:pt x="461" y="125"/>
                  <a:pt x="459" y="127"/>
                  <a:pt x="457" y="130"/>
                </a:cubicBezTo>
                <a:cubicBezTo>
                  <a:pt x="455" y="137"/>
                  <a:pt x="468" y="132"/>
                  <a:pt x="472" y="130"/>
                </a:cubicBezTo>
                <a:moveTo>
                  <a:pt x="485" y="163"/>
                </a:moveTo>
                <a:cubicBezTo>
                  <a:pt x="503" y="155"/>
                  <a:pt x="525" y="158"/>
                  <a:pt x="511" y="180"/>
                </a:cubicBezTo>
                <a:cubicBezTo>
                  <a:pt x="504" y="190"/>
                  <a:pt x="493" y="196"/>
                  <a:pt x="481" y="200"/>
                </a:cubicBezTo>
                <a:cubicBezTo>
                  <a:pt x="476" y="202"/>
                  <a:pt x="470" y="203"/>
                  <a:pt x="465" y="203"/>
                </a:cubicBezTo>
                <a:cubicBezTo>
                  <a:pt x="460" y="203"/>
                  <a:pt x="454" y="202"/>
                  <a:pt x="450" y="200"/>
                </a:cubicBezTo>
                <a:cubicBezTo>
                  <a:pt x="436" y="196"/>
                  <a:pt x="421" y="187"/>
                  <a:pt x="418" y="172"/>
                </a:cubicBezTo>
                <a:cubicBezTo>
                  <a:pt x="416" y="165"/>
                  <a:pt x="416" y="158"/>
                  <a:pt x="416" y="151"/>
                </a:cubicBezTo>
                <a:cubicBezTo>
                  <a:pt x="417" y="145"/>
                  <a:pt x="419" y="138"/>
                  <a:pt x="422" y="132"/>
                </a:cubicBezTo>
                <a:cubicBezTo>
                  <a:pt x="425" y="127"/>
                  <a:pt x="428" y="122"/>
                  <a:pt x="431" y="118"/>
                </a:cubicBezTo>
                <a:lnTo>
                  <a:pt x="431" y="118"/>
                </a:lnTo>
                <a:cubicBezTo>
                  <a:pt x="433" y="115"/>
                  <a:pt x="441" y="104"/>
                  <a:pt x="449" y="95"/>
                </a:cubicBezTo>
                <a:cubicBezTo>
                  <a:pt x="473" y="68"/>
                  <a:pt x="502" y="79"/>
                  <a:pt x="509" y="91"/>
                </a:cubicBezTo>
                <a:cubicBezTo>
                  <a:pt x="515" y="100"/>
                  <a:pt x="515" y="120"/>
                  <a:pt x="511" y="131"/>
                </a:cubicBezTo>
                <a:cubicBezTo>
                  <a:pt x="509" y="136"/>
                  <a:pt x="506" y="140"/>
                  <a:pt x="502" y="143"/>
                </a:cubicBezTo>
                <a:cubicBezTo>
                  <a:pt x="499" y="145"/>
                  <a:pt x="496" y="147"/>
                  <a:pt x="492" y="150"/>
                </a:cubicBezTo>
                <a:cubicBezTo>
                  <a:pt x="489" y="151"/>
                  <a:pt x="486" y="153"/>
                  <a:pt x="484" y="154"/>
                </a:cubicBezTo>
                <a:cubicBezTo>
                  <a:pt x="466" y="163"/>
                  <a:pt x="455" y="162"/>
                  <a:pt x="445" y="161"/>
                </a:cubicBezTo>
                <a:cubicBezTo>
                  <a:pt x="445" y="162"/>
                  <a:pt x="445" y="162"/>
                  <a:pt x="445" y="162"/>
                </a:cubicBezTo>
                <a:cubicBezTo>
                  <a:pt x="446" y="165"/>
                  <a:pt x="447" y="167"/>
                  <a:pt x="448" y="168"/>
                </a:cubicBezTo>
                <a:cubicBezTo>
                  <a:pt x="459" y="175"/>
                  <a:pt x="475" y="168"/>
                  <a:pt x="485" y="163"/>
                </a:cubicBezTo>
              </a:path>
              <a:path w="623" h="240">
                <a:moveTo>
                  <a:pt x="533" y="200"/>
                </a:moveTo>
                <a:cubicBezTo>
                  <a:pt x="518" y="190"/>
                  <a:pt x="523" y="176"/>
                  <a:pt x="528" y="163"/>
                </a:cubicBezTo>
                <a:cubicBezTo>
                  <a:pt x="529" y="160"/>
                  <a:pt x="530" y="158"/>
                  <a:pt x="531" y="156"/>
                </a:cubicBezTo>
                <a:cubicBezTo>
                  <a:pt x="537" y="135"/>
                  <a:pt x="536" y="119"/>
                  <a:pt x="529" y="99"/>
                </a:cubicBezTo>
                <a:cubicBezTo>
                  <a:pt x="527" y="94"/>
                  <a:pt x="525" y="90"/>
                  <a:pt x="525" y="87"/>
                </a:cubicBezTo>
                <a:lnTo>
                  <a:pt x="525" y="87"/>
                </a:lnTo>
                <a:cubicBezTo>
                  <a:pt x="525" y="84"/>
                  <a:pt x="525" y="82"/>
                  <a:pt x="527" y="80"/>
                </a:cubicBezTo>
                <a:cubicBezTo>
                  <a:pt x="535" y="71"/>
                  <a:pt x="543" y="73"/>
                  <a:pt x="550" y="79"/>
                </a:cubicBezTo>
                <a:cubicBezTo>
                  <a:pt x="555" y="83"/>
                  <a:pt x="559" y="90"/>
                  <a:pt x="563" y="95"/>
                </a:cubicBezTo>
                <a:cubicBezTo>
                  <a:pt x="565" y="94"/>
                  <a:pt x="566" y="93"/>
                  <a:pt x="568" y="93"/>
                </a:cubicBezTo>
                <a:cubicBezTo>
                  <a:pt x="583" y="88"/>
                  <a:pt x="603" y="82"/>
                  <a:pt x="616" y="93"/>
                </a:cubicBezTo>
                <a:cubicBezTo>
                  <a:pt x="618" y="95"/>
                  <a:pt x="620" y="97"/>
                  <a:pt x="621" y="100"/>
                </a:cubicBezTo>
                <a:cubicBezTo>
                  <a:pt x="623" y="103"/>
                  <a:pt x="623" y="107"/>
                  <a:pt x="621" y="110"/>
                </a:cubicBezTo>
                <a:cubicBezTo>
                  <a:pt x="617" y="120"/>
                  <a:pt x="601" y="121"/>
                  <a:pt x="591" y="122"/>
                </a:cubicBezTo>
                <a:cubicBezTo>
                  <a:pt x="579" y="124"/>
                  <a:pt x="573" y="124"/>
                  <a:pt x="572" y="126"/>
                </a:cubicBezTo>
                <a:cubicBezTo>
                  <a:pt x="570" y="127"/>
                  <a:pt x="570" y="131"/>
                  <a:pt x="568" y="139"/>
                </a:cubicBezTo>
                <a:lnTo>
                  <a:pt x="568" y="140"/>
                </a:lnTo>
                <a:cubicBezTo>
                  <a:pt x="567" y="146"/>
                  <a:pt x="565" y="154"/>
                  <a:pt x="563" y="162"/>
                </a:cubicBezTo>
                <a:cubicBezTo>
                  <a:pt x="562" y="167"/>
                  <a:pt x="557" y="191"/>
                  <a:pt x="552" y="196"/>
                </a:cubicBezTo>
                <a:cubicBezTo>
                  <a:pt x="548" y="200"/>
                  <a:pt x="539" y="203"/>
                  <a:pt x="533" y="200"/>
                </a:cubicBezTo>
              </a:path>
              <a:path w="623" h="240">
                <a:moveTo>
                  <a:pt x="371" y="167"/>
                </a:moveTo>
                <a:cubicBezTo>
                  <a:pt x="371" y="171"/>
                  <a:pt x="371" y="176"/>
                  <a:pt x="371" y="180"/>
                </a:cubicBezTo>
                <a:cubicBezTo>
                  <a:pt x="373" y="180"/>
                  <a:pt x="374" y="180"/>
                  <a:pt x="375" y="179"/>
                </a:cubicBezTo>
                <a:cubicBezTo>
                  <a:pt x="377" y="179"/>
                  <a:pt x="380" y="178"/>
                  <a:pt x="383" y="176"/>
                </a:cubicBezTo>
                <a:cubicBezTo>
                  <a:pt x="384" y="175"/>
                  <a:pt x="386" y="174"/>
                  <a:pt x="388" y="172"/>
                </a:cubicBezTo>
                <a:cubicBezTo>
                  <a:pt x="392" y="169"/>
                  <a:pt x="397" y="166"/>
                  <a:pt x="402" y="165"/>
                </a:cubicBezTo>
                <a:lnTo>
                  <a:pt x="402" y="165"/>
                </a:lnTo>
                <a:cubicBezTo>
                  <a:pt x="406" y="164"/>
                  <a:pt x="411" y="168"/>
                  <a:pt x="412" y="173"/>
                </a:cubicBezTo>
                <a:cubicBezTo>
                  <a:pt x="413" y="179"/>
                  <a:pt x="409" y="186"/>
                  <a:pt x="404" y="192"/>
                </a:cubicBezTo>
                <a:cubicBezTo>
                  <a:pt x="396" y="200"/>
                  <a:pt x="378" y="212"/>
                  <a:pt x="365" y="211"/>
                </a:cubicBezTo>
                <a:cubicBezTo>
                  <a:pt x="343" y="210"/>
                  <a:pt x="342" y="199"/>
                  <a:pt x="340" y="182"/>
                </a:cubicBezTo>
                <a:cubicBezTo>
                  <a:pt x="340" y="180"/>
                  <a:pt x="340" y="179"/>
                  <a:pt x="340" y="177"/>
                </a:cubicBezTo>
                <a:cubicBezTo>
                  <a:pt x="337" y="158"/>
                  <a:pt x="340" y="143"/>
                  <a:pt x="342" y="134"/>
                </a:cubicBezTo>
                <a:cubicBezTo>
                  <a:pt x="340" y="134"/>
                  <a:pt x="337" y="132"/>
                  <a:pt x="334" y="132"/>
                </a:cubicBezTo>
                <a:cubicBezTo>
                  <a:pt x="329" y="132"/>
                  <a:pt x="323" y="133"/>
                  <a:pt x="321" y="133"/>
                </a:cubicBezTo>
                <a:cubicBezTo>
                  <a:pt x="315" y="135"/>
                  <a:pt x="311" y="135"/>
                  <a:pt x="309" y="132"/>
                </a:cubicBezTo>
                <a:cubicBezTo>
                  <a:pt x="307" y="130"/>
                  <a:pt x="307" y="121"/>
                  <a:pt x="307" y="118"/>
                </a:cubicBezTo>
                <a:cubicBezTo>
                  <a:pt x="307" y="115"/>
                  <a:pt x="307" y="114"/>
                  <a:pt x="309" y="112"/>
                </a:cubicBezTo>
                <a:cubicBezTo>
                  <a:pt x="312" y="108"/>
                  <a:pt x="316" y="108"/>
                  <a:pt x="321" y="107"/>
                </a:cubicBezTo>
                <a:cubicBezTo>
                  <a:pt x="328" y="105"/>
                  <a:pt x="336" y="103"/>
                  <a:pt x="342" y="103"/>
                </a:cubicBezTo>
                <a:cubicBezTo>
                  <a:pt x="346" y="103"/>
                  <a:pt x="349" y="103"/>
                  <a:pt x="350" y="103"/>
                </a:cubicBezTo>
                <a:cubicBezTo>
                  <a:pt x="354" y="93"/>
                  <a:pt x="360" y="78"/>
                  <a:pt x="362" y="68"/>
                </a:cubicBezTo>
                <a:cubicBezTo>
                  <a:pt x="363" y="65"/>
                  <a:pt x="364" y="60"/>
                  <a:pt x="366" y="57"/>
                </a:cubicBezTo>
                <a:cubicBezTo>
                  <a:pt x="380" y="39"/>
                  <a:pt x="400" y="62"/>
                  <a:pt x="386" y="97"/>
                </a:cubicBezTo>
                <a:cubicBezTo>
                  <a:pt x="389" y="97"/>
                  <a:pt x="391" y="97"/>
                  <a:pt x="393" y="98"/>
                </a:cubicBezTo>
                <a:cubicBezTo>
                  <a:pt x="396" y="99"/>
                  <a:pt x="398" y="101"/>
                  <a:pt x="400" y="103"/>
                </a:cubicBezTo>
                <a:cubicBezTo>
                  <a:pt x="402" y="105"/>
                  <a:pt x="403" y="108"/>
                  <a:pt x="403" y="111"/>
                </a:cubicBezTo>
                <a:cubicBezTo>
                  <a:pt x="402" y="117"/>
                  <a:pt x="398" y="122"/>
                  <a:pt x="392" y="125"/>
                </a:cubicBezTo>
                <a:cubicBezTo>
                  <a:pt x="387" y="127"/>
                  <a:pt x="382" y="129"/>
                  <a:pt x="376" y="129"/>
                </a:cubicBezTo>
                <a:lnTo>
                  <a:pt x="376" y="129"/>
                </a:lnTo>
                <a:cubicBezTo>
                  <a:pt x="374" y="132"/>
                  <a:pt x="372" y="142"/>
                  <a:pt x="371" y="148"/>
                </a:cubicBezTo>
                <a:cubicBezTo>
                  <a:pt x="371" y="150"/>
                  <a:pt x="371" y="149"/>
                  <a:pt x="371" y="150"/>
                </a:cubicBezTo>
                <a:cubicBezTo>
                  <a:pt x="370" y="156"/>
                  <a:pt x="370" y="162"/>
                  <a:pt x="371" y="167"/>
                </a:cubicBezTo>
              </a:path>
              <a:path w="623" h="240">
                <a:moveTo>
                  <a:pt x="244" y="210"/>
                </a:moveTo>
                <a:cubicBezTo>
                  <a:pt x="243" y="207"/>
                  <a:pt x="242" y="204"/>
                  <a:pt x="241" y="199"/>
                </a:cubicBezTo>
                <a:cubicBezTo>
                  <a:pt x="238" y="184"/>
                  <a:pt x="241" y="173"/>
                  <a:pt x="244" y="162"/>
                </a:cubicBezTo>
                <a:cubicBezTo>
                  <a:pt x="244" y="159"/>
                  <a:pt x="245" y="157"/>
                  <a:pt x="245" y="154"/>
                </a:cubicBezTo>
                <a:cubicBezTo>
                  <a:pt x="243" y="154"/>
                  <a:pt x="241" y="154"/>
                  <a:pt x="239" y="154"/>
                </a:cubicBezTo>
                <a:cubicBezTo>
                  <a:pt x="235" y="155"/>
                  <a:pt x="231" y="154"/>
                  <a:pt x="228" y="152"/>
                </a:cubicBezTo>
                <a:cubicBezTo>
                  <a:pt x="223" y="150"/>
                  <a:pt x="219" y="144"/>
                  <a:pt x="219" y="139"/>
                </a:cubicBezTo>
                <a:cubicBezTo>
                  <a:pt x="219" y="123"/>
                  <a:pt x="235" y="123"/>
                  <a:pt x="248" y="123"/>
                </a:cubicBezTo>
                <a:cubicBezTo>
                  <a:pt x="250" y="123"/>
                  <a:pt x="251" y="123"/>
                  <a:pt x="253" y="123"/>
                </a:cubicBezTo>
                <a:cubicBezTo>
                  <a:pt x="253" y="118"/>
                  <a:pt x="255" y="111"/>
                  <a:pt x="256" y="104"/>
                </a:cubicBezTo>
                <a:cubicBezTo>
                  <a:pt x="259" y="90"/>
                  <a:pt x="263" y="74"/>
                  <a:pt x="265" y="71"/>
                </a:cubicBezTo>
                <a:lnTo>
                  <a:pt x="265" y="71"/>
                </a:lnTo>
                <a:cubicBezTo>
                  <a:pt x="269" y="64"/>
                  <a:pt x="279" y="66"/>
                  <a:pt x="285" y="68"/>
                </a:cubicBezTo>
                <a:cubicBezTo>
                  <a:pt x="285" y="68"/>
                  <a:pt x="285" y="68"/>
                  <a:pt x="285" y="68"/>
                </a:cubicBezTo>
                <a:cubicBezTo>
                  <a:pt x="297" y="72"/>
                  <a:pt x="295" y="88"/>
                  <a:pt x="293" y="97"/>
                </a:cubicBezTo>
                <a:cubicBezTo>
                  <a:pt x="292" y="102"/>
                  <a:pt x="290" y="109"/>
                  <a:pt x="290" y="111"/>
                </a:cubicBezTo>
                <a:cubicBezTo>
                  <a:pt x="289" y="114"/>
                  <a:pt x="288" y="117"/>
                  <a:pt x="287" y="120"/>
                </a:cubicBezTo>
                <a:lnTo>
                  <a:pt x="287" y="120"/>
                </a:lnTo>
                <a:cubicBezTo>
                  <a:pt x="290" y="120"/>
                  <a:pt x="295" y="117"/>
                  <a:pt x="300" y="115"/>
                </a:cubicBezTo>
                <a:cubicBezTo>
                  <a:pt x="303" y="114"/>
                  <a:pt x="305" y="113"/>
                  <a:pt x="307" y="112"/>
                </a:cubicBezTo>
                <a:cubicBezTo>
                  <a:pt x="317" y="108"/>
                  <a:pt x="325" y="107"/>
                  <a:pt x="329" y="116"/>
                </a:cubicBezTo>
                <a:cubicBezTo>
                  <a:pt x="330" y="119"/>
                  <a:pt x="330" y="122"/>
                  <a:pt x="328" y="125"/>
                </a:cubicBezTo>
                <a:cubicBezTo>
                  <a:pt x="325" y="128"/>
                  <a:pt x="315" y="135"/>
                  <a:pt x="305" y="140"/>
                </a:cubicBezTo>
                <a:cubicBezTo>
                  <a:pt x="301" y="143"/>
                  <a:pt x="279" y="152"/>
                  <a:pt x="279" y="152"/>
                </a:cubicBezTo>
                <a:cubicBezTo>
                  <a:pt x="278" y="155"/>
                  <a:pt x="277" y="158"/>
                  <a:pt x="277" y="161"/>
                </a:cubicBezTo>
                <a:cubicBezTo>
                  <a:pt x="276" y="163"/>
                  <a:pt x="275" y="166"/>
                  <a:pt x="275" y="168"/>
                </a:cubicBezTo>
                <a:cubicBezTo>
                  <a:pt x="275" y="169"/>
                  <a:pt x="275" y="169"/>
                  <a:pt x="275" y="170"/>
                </a:cubicBezTo>
                <a:cubicBezTo>
                  <a:pt x="274" y="174"/>
                  <a:pt x="273" y="178"/>
                  <a:pt x="272" y="182"/>
                </a:cubicBezTo>
                <a:cubicBezTo>
                  <a:pt x="272" y="185"/>
                  <a:pt x="272" y="188"/>
                  <a:pt x="272" y="190"/>
                </a:cubicBezTo>
                <a:cubicBezTo>
                  <a:pt x="275" y="193"/>
                  <a:pt x="284" y="185"/>
                  <a:pt x="292" y="178"/>
                </a:cubicBezTo>
                <a:cubicBezTo>
                  <a:pt x="297" y="174"/>
                  <a:pt x="300" y="170"/>
                  <a:pt x="302" y="167"/>
                </a:cubicBezTo>
                <a:cubicBezTo>
                  <a:pt x="308" y="160"/>
                  <a:pt x="311" y="156"/>
                  <a:pt x="321" y="158"/>
                </a:cubicBezTo>
                <a:lnTo>
                  <a:pt x="321" y="158"/>
                </a:lnTo>
                <a:cubicBezTo>
                  <a:pt x="326" y="158"/>
                  <a:pt x="329" y="162"/>
                  <a:pt x="329" y="167"/>
                </a:cubicBezTo>
                <a:cubicBezTo>
                  <a:pt x="329" y="183"/>
                  <a:pt x="298" y="219"/>
                  <a:pt x="284" y="223"/>
                </a:cubicBezTo>
                <a:cubicBezTo>
                  <a:pt x="270" y="227"/>
                  <a:pt x="251" y="223"/>
                  <a:pt x="244" y="210"/>
                </a:cubicBezTo>
              </a:path>
              <a:path w="623" h="240">
                <a:moveTo>
                  <a:pt x="158" y="146"/>
                </a:moveTo>
                <a:cubicBezTo>
                  <a:pt x="161" y="145"/>
                  <a:pt x="163" y="144"/>
                  <a:pt x="166" y="144"/>
                </a:cubicBezTo>
                <a:cubicBezTo>
                  <a:pt x="169" y="141"/>
                  <a:pt x="171" y="140"/>
                  <a:pt x="173" y="139"/>
                </a:cubicBezTo>
                <a:cubicBezTo>
                  <a:pt x="174" y="138"/>
                  <a:pt x="175" y="138"/>
                  <a:pt x="175" y="137"/>
                </a:cubicBezTo>
                <a:cubicBezTo>
                  <a:pt x="177" y="136"/>
                  <a:pt x="178" y="134"/>
                  <a:pt x="179" y="131"/>
                </a:cubicBezTo>
                <a:cubicBezTo>
                  <a:pt x="180" y="130"/>
                  <a:pt x="180" y="130"/>
                  <a:pt x="180" y="129"/>
                </a:cubicBezTo>
                <a:cubicBezTo>
                  <a:pt x="181" y="127"/>
                  <a:pt x="182" y="125"/>
                  <a:pt x="183" y="124"/>
                </a:cubicBezTo>
                <a:cubicBezTo>
                  <a:pt x="184" y="122"/>
                  <a:pt x="184" y="120"/>
                  <a:pt x="185" y="118"/>
                </a:cubicBezTo>
                <a:cubicBezTo>
                  <a:pt x="185" y="116"/>
                  <a:pt x="185" y="115"/>
                  <a:pt x="185" y="114"/>
                </a:cubicBezTo>
                <a:lnTo>
                  <a:pt x="185" y="114"/>
                </a:lnTo>
                <a:cubicBezTo>
                  <a:pt x="177" y="115"/>
                  <a:pt x="168" y="121"/>
                  <a:pt x="160" y="129"/>
                </a:cubicBezTo>
                <a:cubicBezTo>
                  <a:pt x="154" y="136"/>
                  <a:pt x="149" y="143"/>
                  <a:pt x="146" y="150"/>
                </a:cubicBezTo>
                <a:cubicBezTo>
                  <a:pt x="151" y="149"/>
                  <a:pt x="155" y="148"/>
                  <a:pt x="158" y="146"/>
                </a:cubicBezTo>
                <a:moveTo>
                  <a:pt x="175" y="86"/>
                </a:moveTo>
                <a:cubicBezTo>
                  <a:pt x="176" y="86"/>
                  <a:pt x="176" y="86"/>
                  <a:pt x="176" y="86"/>
                </a:cubicBezTo>
                <a:cubicBezTo>
                  <a:pt x="180" y="85"/>
                  <a:pt x="184" y="85"/>
                  <a:pt x="189" y="86"/>
                </a:cubicBezTo>
                <a:cubicBezTo>
                  <a:pt x="207" y="88"/>
                  <a:pt x="214" y="108"/>
                  <a:pt x="212" y="124"/>
                </a:cubicBezTo>
                <a:cubicBezTo>
                  <a:pt x="211" y="131"/>
                  <a:pt x="209" y="137"/>
                  <a:pt x="206" y="143"/>
                </a:cubicBezTo>
                <a:cubicBezTo>
                  <a:pt x="206" y="144"/>
                  <a:pt x="205" y="144"/>
                  <a:pt x="205" y="145"/>
                </a:cubicBezTo>
                <a:cubicBezTo>
                  <a:pt x="196" y="165"/>
                  <a:pt x="177" y="174"/>
                  <a:pt x="156" y="179"/>
                </a:cubicBezTo>
                <a:cubicBezTo>
                  <a:pt x="151" y="181"/>
                  <a:pt x="146" y="182"/>
                  <a:pt x="140" y="182"/>
                </a:cubicBezTo>
                <a:lnTo>
                  <a:pt x="140" y="182"/>
                </a:lnTo>
                <a:cubicBezTo>
                  <a:pt x="141" y="185"/>
                  <a:pt x="142" y="187"/>
                  <a:pt x="144" y="189"/>
                </a:cubicBezTo>
                <a:cubicBezTo>
                  <a:pt x="144" y="190"/>
                  <a:pt x="147" y="190"/>
                  <a:pt x="151" y="189"/>
                </a:cubicBezTo>
                <a:cubicBezTo>
                  <a:pt x="152" y="189"/>
                  <a:pt x="154" y="189"/>
                  <a:pt x="156" y="189"/>
                </a:cubicBezTo>
                <a:cubicBezTo>
                  <a:pt x="168" y="187"/>
                  <a:pt x="177" y="186"/>
                  <a:pt x="184" y="185"/>
                </a:cubicBezTo>
                <a:cubicBezTo>
                  <a:pt x="231" y="176"/>
                  <a:pt x="231" y="220"/>
                  <a:pt x="148" y="220"/>
                </a:cubicBezTo>
                <a:cubicBezTo>
                  <a:pt x="128" y="220"/>
                  <a:pt x="119" y="210"/>
                  <a:pt x="113" y="193"/>
                </a:cubicBezTo>
                <a:cubicBezTo>
                  <a:pt x="110" y="183"/>
                  <a:pt x="110" y="170"/>
                  <a:pt x="113" y="158"/>
                </a:cubicBezTo>
                <a:cubicBezTo>
                  <a:pt x="116" y="144"/>
                  <a:pt x="122" y="131"/>
                  <a:pt x="129" y="122"/>
                </a:cubicBezTo>
                <a:cubicBezTo>
                  <a:pt x="130" y="120"/>
                  <a:pt x="131" y="119"/>
                  <a:pt x="132" y="118"/>
                </a:cubicBezTo>
                <a:cubicBezTo>
                  <a:pt x="141" y="105"/>
                  <a:pt x="159" y="89"/>
                  <a:pt x="175" y="86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6" name="path 556"/>
          <p:cNvSpPr/>
          <p:nvPr/>
        </p:nvSpPr>
        <p:spPr>
          <a:xfrm>
            <a:off x="7345273" y="8800763"/>
            <a:ext cx="292661" cy="169892"/>
          </a:xfrm>
          <a:custGeom>
            <a:avLst/>
            <a:gdLst/>
            <a:ahLst/>
            <a:cxnLst/>
            <a:rect l="0" t="0" r="0" b="0"/>
            <a:pathLst>
              <a:path w="460" h="267">
                <a:moveTo>
                  <a:pt x="351" y="226"/>
                </a:moveTo>
                <a:cubicBezTo>
                  <a:pt x="351" y="225"/>
                  <a:pt x="351" y="225"/>
                  <a:pt x="351" y="225"/>
                </a:cubicBezTo>
                <a:lnTo>
                  <a:pt x="351" y="225"/>
                </a:lnTo>
                <a:cubicBezTo>
                  <a:pt x="351" y="225"/>
                  <a:pt x="351" y="226"/>
                  <a:pt x="351" y="226"/>
                </a:cubicBezTo>
                <a:moveTo>
                  <a:pt x="442" y="159"/>
                </a:moveTo>
                <a:cubicBezTo>
                  <a:pt x="438" y="164"/>
                  <a:pt x="432" y="169"/>
                  <a:pt x="427" y="171"/>
                </a:cubicBezTo>
                <a:cubicBezTo>
                  <a:pt x="424" y="174"/>
                  <a:pt x="421" y="176"/>
                  <a:pt x="417" y="178"/>
                </a:cubicBezTo>
                <a:cubicBezTo>
                  <a:pt x="415" y="179"/>
                  <a:pt x="413" y="180"/>
                  <a:pt x="411" y="181"/>
                </a:cubicBezTo>
                <a:cubicBezTo>
                  <a:pt x="416" y="186"/>
                  <a:pt x="421" y="187"/>
                  <a:pt x="427" y="191"/>
                </a:cubicBezTo>
                <a:cubicBezTo>
                  <a:pt x="433" y="195"/>
                  <a:pt x="442" y="199"/>
                  <a:pt x="447" y="203"/>
                </a:cubicBezTo>
                <a:cubicBezTo>
                  <a:pt x="453" y="207"/>
                  <a:pt x="456" y="214"/>
                  <a:pt x="449" y="223"/>
                </a:cubicBezTo>
                <a:lnTo>
                  <a:pt x="449" y="223"/>
                </a:lnTo>
                <a:cubicBezTo>
                  <a:pt x="445" y="228"/>
                  <a:pt x="435" y="228"/>
                  <a:pt x="431" y="227"/>
                </a:cubicBezTo>
                <a:cubicBezTo>
                  <a:pt x="429" y="227"/>
                  <a:pt x="398" y="207"/>
                  <a:pt x="393" y="203"/>
                </a:cubicBezTo>
                <a:cubicBezTo>
                  <a:pt x="389" y="199"/>
                  <a:pt x="388" y="199"/>
                  <a:pt x="384" y="196"/>
                </a:cubicBezTo>
                <a:lnTo>
                  <a:pt x="379" y="219"/>
                </a:lnTo>
                <a:lnTo>
                  <a:pt x="379" y="219"/>
                </a:lnTo>
                <a:lnTo>
                  <a:pt x="379" y="219"/>
                </a:lnTo>
                <a:cubicBezTo>
                  <a:pt x="376" y="233"/>
                  <a:pt x="370" y="236"/>
                  <a:pt x="363" y="235"/>
                </a:cubicBezTo>
                <a:cubicBezTo>
                  <a:pt x="356" y="234"/>
                  <a:pt x="352" y="228"/>
                  <a:pt x="351" y="225"/>
                </a:cubicBezTo>
                <a:lnTo>
                  <a:pt x="351" y="225"/>
                </a:lnTo>
                <a:cubicBezTo>
                  <a:pt x="340" y="212"/>
                  <a:pt x="352" y="183"/>
                  <a:pt x="355" y="174"/>
                </a:cubicBezTo>
                <a:lnTo>
                  <a:pt x="355" y="174"/>
                </a:lnTo>
                <a:cubicBezTo>
                  <a:pt x="358" y="168"/>
                  <a:pt x="359" y="158"/>
                  <a:pt x="361" y="149"/>
                </a:cubicBezTo>
                <a:cubicBezTo>
                  <a:pt x="361" y="145"/>
                  <a:pt x="362" y="141"/>
                  <a:pt x="363" y="137"/>
                </a:cubicBezTo>
                <a:lnTo>
                  <a:pt x="363" y="137"/>
                </a:lnTo>
                <a:lnTo>
                  <a:pt x="373" y="78"/>
                </a:lnTo>
                <a:cubicBezTo>
                  <a:pt x="373" y="74"/>
                  <a:pt x="374" y="67"/>
                  <a:pt x="375" y="61"/>
                </a:cubicBezTo>
                <a:cubicBezTo>
                  <a:pt x="377" y="49"/>
                  <a:pt x="379" y="35"/>
                  <a:pt x="381" y="24"/>
                </a:cubicBezTo>
                <a:cubicBezTo>
                  <a:pt x="384" y="15"/>
                  <a:pt x="387" y="8"/>
                  <a:pt x="392" y="3"/>
                </a:cubicBezTo>
                <a:cubicBezTo>
                  <a:pt x="392" y="3"/>
                  <a:pt x="393" y="2"/>
                  <a:pt x="393" y="2"/>
                </a:cubicBezTo>
                <a:cubicBezTo>
                  <a:pt x="398" y="0"/>
                  <a:pt x="403" y="1"/>
                  <a:pt x="406" y="5"/>
                </a:cubicBezTo>
                <a:cubicBezTo>
                  <a:pt x="410" y="13"/>
                  <a:pt x="410" y="16"/>
                  <a:pt x="410" y="26"/>
                </a:cubicBezTo>
                <a:cubicBezTo>
                  <a:pt x="410" y="33"/>
                  <a:pt x="410" y="41"/>
                  <a:pt x="409" y="51"/>
                </a:cubicBezTo>
                <a:cubicBezTo>
                  <a:pt x="407" y="64"/>
                  <a:pt x="405" y="79"/>
                  <a:pt x="403" y="92"/>
                </a:cubicBezTo>
                <a:cubicBezTo>
                  <a:pt x="401" y="105"/>
                  <a:pt x="399" y="117"/>
                  <a:pt x="398" y="126"/>
                </a:cubicBezTo>
                <a:cubicBezTo>
                  <a:pt x="400" y="125"/>
                  <a:pt x="402" y="124"/>
                  <a:pt x="405" y="123"/>
                </a:cubicBezTo>
                <a:cubicBezTo>
                  <a:pt x="408" y="122"/>
                  <a:pt x="411" y="122"/>
                  <a:pt x="414" y="122"/>
                </a:cubicBezTo>
                <a:cubicBezTo>
                  <a:pt x="434" y="121"/>
                  <a:pt x="460" y="133"/>
                  <a:pt x="442" y="159"/>
                </a:cubicBezTo>
              </a:path>
              <a:path w="460" h="267">
                <a:moveTo>
                  <a:pt x="256" y="220"/>
                </a:moveTo>
                <a:cubicBezTo>
                  <a:pt x="256" y="211"/>
                  <a:pt x="257" y="204"/>
                  <a:pt x="257" y="197"/>
                </a:cubicBezTo>
                <a:cubicBezTo>
                  <a:pt x="258" y="191"/>
                  <a:pt x="260" y="184"/>
                  <a:pt x="262" y="177"/>
                </a:cubicBezTo>
                <a:cubicBezTo>
                  <a:pt x="264" y="172"/>
                  <a:pt x="263" y="161"/>
                  <a:pt x="262" y="151"/>
                </a:cubicBezTo>
                <a:cubicBezTo>
                  <a:pt x="260" y="141"/>
                  <a:pt x="257" y="132"/>
                  <a:pt x="253" y="126"/>
                </a:cubicBezTo>
                <a:cubicBezTo>
                  <a:pt x="250" y="123"/>
                  <a:pt x="249" y="118"/>
                  <a:pt x="249" y="115"/>
                </a:cubicBezTo>
                <a:cubicBezTo>
                  <a:pt x="249" y="112"/>
                  <a:pt x="250" y="109"/>
                  <a:pt x="251" y="107"/>
                </a:cubicBezTo>
                <a:cubicBezTo>
                  <a:pt x="253" y="104"/>
                  <a:pt x="255" y="102"/>
                  <a:pt x="259" y="101"/>
                </a:cubicBezTo>
                <a:cubicBezTo>
                  <a:pt x="262" y="101"/>
                  <a:pt x="265" y="101"/>
                  <a:pt x="269" y="102"/>
                </a:cubicBezTo>
                <a:cubicBezTo>
                  <a:pt x="276" y="105"/>
                  <a:pt x="282" y="111"/>
                  <a:pt x="287" y="117"/>
                </a:cubicBezTo>
                <a:cubicBezTo>
                  <a:pt x="291" y="122"/>
                  <a:pt x="295" y="127"/>
                  <a:pt x="297" y="132"/>
                </a:cubicBezTo>
                <a:lnTo>
                  <a:pt x="299" y="132"/>
                </a:lnTo>
                <a:cubicBezTo>
                  <a:pt x="312" y="130"/>
                  <a:pt x="336" y="127"/>
                  <a:pt x="362" y="110"/>
                </a:cubicBezTo>
                <a:lnTo>
                  <a:pt x="362" y="110"/>
                </a:lnTo>
                <a:cubicBezTo>
                  <a:pt x="372" y="104"/>
                  <a:pt x="380" y="115"/>
                  <a:pt x="380" y="124"/>
                </a:cubicBezTo>
                <a:cubicBezTo>
                  <a:pt x="381" y="126"/>
                  <a:pt x="380" y="129"/>
                  <a:pt x="379" y="131"/>
                </a:cubicBezTo>
                <a:cubicBezTo>
                  <a:pt x="359" y="156"/>
                  <a:pt x="315" y="162"/>
                  <a:pt x="299" y="165"/>
                </a:cubicBezTo>
                <a:cubicBezTo>
                  <a:pt x="297" y="165"/>
                  <a:pt x="298" y="164"/>
                  <a:pt x="297" y="164"/>
                </a:cubicBezTo>
                <a:cubicBezTo>
                  <a:pt x="297" y="165"/>
                  <a:pt x="297" y="167"/>
                  <a:pt x="297" y="169"/>
                </a:cubicBezTo>
                <a:cubicBezTo>
                  <a:pt x="297" y="171"/>
                  <a:pt x="297" y="173"/>
                  <a:pt x="297" y="175"/>
                </a:cubicBezTo>
                <a:cubicBezTo>
                  <a:pt x="296" y="179"/>
                  <a:pt x="295" y="184"/>
                  <a:pt x="294" y="190"/>
                </a:cubicBezTo>
                <a:cubicBezTo>
                  <a:pt x="291" y="204"/>
                  <a:pt x="288" y="221"/>
                  <a:pt x="284" y="228"/>
                </a:cubicBezTo>
                <a:cubicBezTo>
                  <a:pt x="283" y="231"/>
                  <a:pt x="280" y="233"/>
                  <a:pt x="277" y="233"/>
                </a:cubicBezTo>
                <a:cubicBezTo>
                  <a:pt x="271" y="234"/>
                  <a:pt x="256" y="230"/>
                  <a:pt x="256" y="220"/>
                </a:cubicBezTo>
              </a:path>
              <a:path w="460" h="267">
                <a:moveTo>
                  <a:pt x="245" y="161"/>
                </a:moveTo>
                <a:cubicBezTo>
                  <a:pt x="245" y="165"/>
                  <a:pt x="244" y="170"/>
                  <a:pt x="243" y="174"/>
                </a:cubicBezTo>
                <a:cubicBezTo>
                  <a:pt x="240" y="195"/>
                  <a:pt x="234" y="209"/>
                  <a:pt x="218" y="223"/>
                </a:cubicBezTo>
                <a:cubicBezTo>
                  <a:pt x="212" y="228"/>
                  <a:pt x="206" y="232"/>
                  <a:pt x="200" y="233"/>
                </a:cubicBezTo>
                <a:cubicBezTo>
                  <a:pt x="192" y="235"/>
                  <a:pt x="185" y="236"/>
                  <a:pt x="179" y="234"/>
                </a:cubicBezTo>
                <a:cubicBezTo>
                  <a:pt x="171" y="231"/>
                  <a:pt x="166" y="226"/>
                  <a:pt x="162" y="216"/>
                </a:cubicBezTo>
                <a:cubicBezTo>
                  <a:pt x="162" y="215"/>
                  <a:pt x="161" y="214"/>
                  <a:pt x="161" y="213"/>
                </a:cubicBezTo>
                <a:cubicBezTo>
                  <a:pt x="156" y="196"/>
                  <a:pt x="158" y="177"/>
                  <a:pt x="163" y="162"/>
                </a:cubicBezTo>
                <a:cubicBezTo>
                  <a:pt x="169" y="145"/>
                  <a:pt x="178" y="132"/>
                  <a:pt x="185" y="129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92" y="127"/>
                  <a:pt x="193" y="127"/>
                  <a:pt x="195" y="129"/>
                </a:cubicBezTo>
                <a:lnTo>
                  <a:pt x="196" y="129"/>
                </a:lnTo>
                <a:cubicBezTo>
                  <a:pt x="197" y="128"/>
                  <a:pt x="197" y="128"/>
                  <a:pt x="198" y="128"/>
                </a:cubicBezTo>
                <a:cubicBezTo>
                  <a:pt x="202" y="126"/>
                  <a:pt x="209" y="125"/>
                  <a:pt x="215" y="125"/>
                </a:cubicBezTo>
                <a:cubicBezTo>
                  <a:pt x="218" y="126"/>
                  <a:pt x="229" y="128"/>
                  <a:pt x="232" y="130"/>
                </a:cubicBezTo>
                <a:cubicBezTo>
                  <a:pt x="233" y="130"/>
                  <a:pt x="234" y="131"/>
                  <a:pt x="235" y="132"/>
                </a:cubicBezTo>
                <a:cubicBezTo>
                  <a:pt x="236" y="133"/>
                  <a:pt x="240" y="138"/>
                  <a:pt x="241" y="140"/>
                </a:cubicBezTo>
                <a:lnTo>
                  <a:pt x="241" y="140"/>
                </a:lnTo>
                <a:lnTo>
                  <a:pt x="241" y="140"/>
                </a:lnTo>
                <a:cubicBezTo>
                  <a:pt x="243" y="142"/>
                  <a:pt x="245" y="160"/>
                  <a:pt x="245" y="161"/>
                </a:cubicBezTo>
                <a:moveTo>
                  <a:pt x="190" y="203"/>
                </a:moveTo>
                <a:cubicBezTo>
                  <a:pt x="191" y="203"/>
                  <a:pt x="192" y="203"/>
                  <a:pt x="193" y="203"/>
                </a:cubicBezTo>
                <a:cubicBezTo>
                  <a:pt x="193" y="203"/>
                  <a:pt x="194" y="202"/>
                  <a:pt x="195" y="201"/>
                </a:cubicBezTo>
                <a:cubicBezTo>
                  <a:pt x="199" y="198"/>
                  <a:pt x="206" y="193"/>
                  <a:pt x="211" y="182"/>
                </a:cubicBezTo>
                <a:cubicBezTo>
                  <a:pt x="214" y="175"/>
                  <a:pt x="216" y="170"/>
                  <a:pt x="216" y="164"/>
                </a:cubicBezTo>
                <a:cubicBezTo>
                  <a:pt x="216" y="161"/>
                  <a:pt x="216" y="157"/>
                  <a:pt x="215" y="154"/>
                </a:cubicBezTo>
                <a:cubicBezTo>
                  <a:pt x="213" y="149"/>
                  <a:pt x="204" y="154"/>
                  <a:pt x="202" y="156"/>
                </a:cubicBezTo>
                <a:cubicBezTo>
                  <a:pt x="199" y="158"/>
                  <a:pt x="196" y="164"/>
                  <a:pt x="192" y="172"/>
                </a:cubicBezTo>
                <a:cubicBezTo>
                  <a:pt x="191" y="175"/>
                  <a:pt x="190" y="179"/>
                  <a:pt x="189" y="183"/>
                </a:cubicBezTo>
                <a:cubicBezTo>
                  <a:pt x="188" y="187"/>
                  <a:pt x="188" y="190"/>
                  <a:pt x="188" y="194"/>
                </a:cubicBezTo>
                <a:cubicBezTo>
                  <a:pt x="188" y="195"/>
                  <a:pt x="190" y="201"/>
                  <a:pt x="190" y="203"/>
                </a:cubicBezTo>
              </a:path>
              <a:path w="460" h="267">
                <a:moveTo>
                  <a:pt x="93" y="181"/>
                </a:moveTo>
                <a:cubicBezTo>
                  <a:pt x="95" y="187"/>
                  <a:pt x="97" y="196"/>
                  <a:pt x="99" y="203"/>
                </a:cubicBezTo>
                <a:cubicBezTo>
                  <a:pt x="101" y="194"/>
                  <a:pt x="117" y="154"/>
                  <a:pt x="121" y="145"/>
                </a:cubicBezTo>
                <a:cubicBezTo>
                  <a:pt x="121" y="144"/>
                  <a:pt x="121" y="145"/>
                  <a:pt x="121" y="145"/>
                </a:cubicBezTo>
                <a:cubicBezTo>
                  <a:pt x="121" y="145"/>
                  <a:pt x="121" y="145"/>
                  <a:pt x="121" y="144"/>
                </a:cubicBezTo>
                <a:cubicBezTo>
                  <a:pt x="122" y="142"/>
                  <a:pt x="122" y="140"/>
                  <a:pt x="122" y="138"/>
                </a:cubicBezTo>
                <a:cubicBezTo>
                  <a:pt x="121" y="136"/>
                  <a:pt x="121" y="134"/>
                  <a:pt x="122" y="132"/>
                </a:cubicBezTo>
                <a:cubicBezTo>
                  <a:pt x="122" y="128"/>
                  <a:pt x="125" y="122"/>
                  <a:pt x="130" y="122"/>
                </a:cubicBezTo>
                <a:lnTo>
                  <a:pt x="131" y="121"/>
                </a:lnTo>
                <a:cubicBezTo>
                  <a:pt x="135" y="121"/>
                  <a:pt x="137" y="123"/>
                  <a:pt x="141" y="124"/>
                </a:cubicBezTo>
                <a:cubicBezTo>
                  <a:pt x="141" y="124"/>
                  <a:pt x="142" y="124"/>
                  <a:pt x="142" y="125"/>
                </a:cubicBezTo>
                <a:lnTo>
                  <a:pt x="148" y="127"/>
                </a:lnTo>
                <a:lnTo>
                  <a:pt x="148" y="127"/>
                </a:lnTo>
                <a:cubicBezTo>
                  <a:pt x="152" y="128"/>
                  <a:pt x="154" y="132"/>
                  <a:pt x="154" y="135"/>
                </a:cubicBezTo>
                <a:cubicBezTo>
                  <a:pt x="154" y="139"/>
                  <a:pt x="153" y="146"/>
                  <a:pt x="151" y="152"/>
                </a:cubicBezTo>
                <a:cubicBezTo>
                  <a:pt x="148" y="160"/>
                  <a:pt x="144" y="171"/>
                  <a:pt x="141" y="180"/>
                </a:cubicBezTo>
                <a:lnTo>
                  <a:pt x="140" y="183"/>
                </a:lnTo>
                <a:cubicBezTo>
                  <a:pt x="136" y="192"/>
                  <a:pt x="122" y="249"/>
                  <a:pt x="106" y="248"/>
                </a:cubicBezTo>
                <a:cubicBezTo>
                  <a:pt x="104" y="248"/>
                  <a:pt x="102" y="247"/>
                  <a:pt x="100" y="247"/>
                </a:cubicBezTo>
                <a:cubicBezTo>
                  <a:pt x="97" y="246"/>
                  <a:pt x="95" y="245"/>
                  <a:pt x="93" y="244"/>
                </a:cubicBezTo>
                <a:cubicBezTo>
                  <a:pt x="83" y="238"/>
                  <a:pt x="76" y="227"/>
                  <a:pt x="71" y="215"/>
                </a:cubicBezTo>
                <a:cubicBezTo>
                  <a:pt x="69" y="211"/>
                  <a:pt x="68" y="206"/>
                  <a:pt x="66" y="201"/>
                </a:cubicBezTo>
                <a:lnTo>
                  <a:pt x="55" y="221"/>
                </a:lnTo>
                <a:lnTo>
                  <a:pt x="55" y="221"/>
                </a:lnTo>
                <a:cubicBezTo>
                  <a:pt x="53" y="224"/>
                  <a:pt x="47" y="237"/>
                  <a:pt x="46" y="239"/>
                </a:cubicBezTo>
                <a:cubicBezTo>
                  <a:pt x="36" y="252"/>
                  <a:pt x="36" y="263"/>
                  <a:pt x="20" y="265"/>
                </a:cubicBezTo>
                <a:cubicBezTo>
                  <a:pt x="14" y="267"/>
                  <a:pt x="8" y="262"/>
                  <a:pt x="5" y="257"/>
                </a:cubicBezTo>
                <a:cubicBezTo>
                  <a:pt x="2" y="252"/>
                  <a:pt x="1" y="243"/>
                  <a:pt x="0" y="234"/>
                </a:cubicBezTo>
                <a:cubicBezTo>
                  <a:pt x="0" y="222"/>
                  <a:pt x="1" y="208"/>
                  <a:pt x="2" y="203"/>
                </a:cubicBezTo>
                <a:cubicBezTo>
                  <a:pt x="2" y="195"/>
                  <a:pt x="3" y="183"/>
                  <a:pt x="5" y="172"/>
                </a:cubicBezTo>
                <a:cubicBezTo>
                  <a:pt x="7" y="157"/>
                  <a:pt x="8" y="143"/>
                  <a:pt x="8" y="139"/>
                </a:cubicBezTo>
                <a:cubicBezTo>
                  <a:pt x="8" y="134"/>
                  <a:pt x="8" y="131"/>
                  <a:pt x="10" y="128"/>
                </a:cubicBezTo>
                <a:cubicBezTo>
                  <a:pt x="11" y="126"/>
                  <a:pt x="13" y="124"/>
                  <a:pt x="15" y="122"/>
                </a:cubicBezTo>
                <a:cubicBezTo>
                  <a:pt x="17" y="121"/>
                  <a:pt x="19" y="120"/>
                  <a:pt x="21" y="120"/>
                </a:cubicBezTo>
                <a:cubicBezTo>
                  <a:pt x="25" y="120"/>
                  <a:pt x="28" y="121"/>
                  <a:pt x="31" y="122"/>
                </a:cubicBezTo>
                <a:cubicBezTo>
                  <a:pt x="45" y="130"/>
                  <a:pt x="42" y="148"/>
                  <a:pt x="39" y="164"/>
                </a:cubicBezTo>
                <a:cubicBezTo>
                  <a:pt x="39" y="165"/>
                  <a:pt x="39" y="167"/>
                  <a:pt x="38" y="169"/>
                </a:cubicBezTo>
                <a:cubicBezTo>
                  <a:pt x="37" y="173"/>
                  <a:pt x="37" y="179"/>
                  <a:pt x="36" y="185"/>
                </a:cubicBezTo>
                <a:cubicBezTo>
                  <a:pt x="36" y="187"/>
                  <a:pt x="36" y="189"/>
                  <a:pt x="36" y="191"/>
                </a:cubicBezTo>
                <a:cubicBezTo>
                  <a:pt x="38" y="187"/>
                  <a:pt x="41" y="183"/>
                  <a:pt x="42" y="180"/>
                </a:cubicBezTo>
                <a:cubicBezTo>
                  <a:pt x="44" y="178"/>
                  <a:pt x="45" y="176"/>
                  <a:pt x="46" y="174"/>
                </a:cubicBezTo>
                <a:cubicBezTo>
                  <a:pt x="53" y="161"/>
                  <a:pt x="61" y="145"/>
                  <a:pt x="74" y="147"/>
                </a:cubicBezTo>
                <a:cubicBezTo>
                  <a:pt x="89" y="148"/>
                  <a:pt x="91" y="169"/>
                  <a:pt x="93" y="181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58" name="path 558"/>
          <p:cNvSpPr/>
          <p:nvPr/>
        </p:nvSpPr>
        <p:spPr>
          <a:xfrm>
            <a:off x="6875542" y="8898687"/>
            <a:ext cx="119430" cy="205066"/>
          </a:xfrm>
          <a:custGeom>
            <a:avLst/>
            <a:gdLst/>
            <a:ahLst/>
            <a:cxnLst/>
            <a:rect l="0" t="0" r="0" b="0"/>
            <a:pathLst>
              <a:path w="188" h="322">
                <a:moveTo>
                  <a:pt x="123" y="70"/>
                </a:moveTo>
                <a:cubicBezTo>
                  <a:pt x="121" y="74"/>
                  <a:pt x="117" y="87"/>
                  <a:pt x="114" y="97"/>
                </a:cubicBezTo>
                <a:cubicBezTo>
                  <a:pt x="115" y="97"/>
                  <a:pt x="117" y="96"/>
                  <a:pt x="119" y="95"/>
                </a:cubicBezTo>
                <a:cubicBezTo>
                  <a:pt x="129" y="90"/>
                  <a:pt x="139" y="83"/>
                  <a:pt x="143" y="78"/>
                </a:cubicBezTo>
                <a:cubicBezTo>
                  <a:pt x="149" y="72"/>
                  <a:pt x="153" y="64"/>
                  <a:pt x="154" y="55"/>
                </a:cubicBezTo>
                <a:cubicBezTo>
                  <a:pt x="155" y="49"/>
                  <a:pt x="154" y="42"/>
                  <a:pt x="150" y="36"/>
                </a:cubicBezTo>
                <a:cubicBezTo>
                  <a:pt x="146" y="31"/>
                  <a:pt x="140" y="30"/>
                  <a:pt x="132" y="31"/>
                </a:cubicBezTo>
                <a:cubicBezTo>
                  <a:pt x="135" y="43"/>
                  <a:pt x="131" y="51"/>
                  <a:pt x="126" y="61"/>
                </a:cubicBezTo>
                <a:cubicBezTo>
                  <a:pt x="125" y="64"/>
                  <a:pt x="124" y="67"/>
                  <a:pt x="123" y="70"/>
                </a:cubicBezTo>
                <a:moveTo>
                  <a:pt x="90" y="218"/>
                </a:moveTo>
                <a:cubicBezTo>
                  <a:pt x="88" y="231"/>
                  <a:pt x="86" y="244"/>
                  <a:pt x="86" y="255"/>
                </a:cubicBezTo>
                <a:cubicBezTo>
                  <a:pt x="85" y="256"/>
                  <a:pt x="85" y="257"/>
                  <a:pt x="85" y="259"/>
                </a:cubicBezTo>
                <a:cubicBezTo>
                  <a:pt x="85" y="271"/>
                  <a:pt x="83" y="298"/>
                  <a:pt x="81" y="311"/>
                </a:cubicBezTo>
                <a:cubicBezTo>
                  <a:pt x="81" y="315"/>
                  <a:pt x="78" y="318"/>
                  <a:pt x="74" y="320"/>
                </a:cubicBezTo>
                <a:cubicBezTo>
                  <a:pt x="72" y="321"/>
                  <a:pt x="68" y="322"/>
                  <a:pt x="65" y="322"/>
                </a:cubicBezTo>
                <a:cubicBezTo>
                  <a:pt x="61" y="322"/>
                  <a:pt x="58" y="320"/>
                  <a:pt x="54" y="317"/>
                </a:cubicBezTo>
                <a:cubicBezTo>
                  <a:pt x="53" y="316"/>
                  <a:pt x="51" y="314"/>
                  <a:pt x="50" y="312"/>
                </a:cubicBezTo>
                <a:cubicBezTo>
                  <a:pt x="49" y="310"/>
                  <a:pt x="48" y="309"/>
                  <a:pt x="48" y="308"/>
                </a:cubicBezTo>
                <a:cubicBezTo>
                  <a:pt x="47" y="296"/>
                  <a:pt x="49" y="279"/>
                  <a:pt x="50" y="264"/>
                </a:cubicBezTo>
                <a:cubicBezTo>
                  <a:pt x="51" y="259"/>
                  <a:pt x="51" y="255"/>
                  <a:pt x="52" y="251"/>
                </a:cubicBezTo>
                <a:cubicBezTo>
                  <a:pt x="52" y="248"/>
                  <a:pt x="52" y="246"/>
                  <a:pt x="52" y="245"/>
                </a:cubicBezTo>
                <a:cubicBezTo>
                  <a:pt x="53" y="238"/>
                  <a:pt x="53" y="230"/>
                  <a:pt x="54" y="223"/>
                </a:cubicBezTo>
                <a:cubicBezTo>
                  <a:pt x="55" y="222"/>
                  <a:pt x="55" y="219"/>
                  <a:pt x="55" y="216"/>
                </a:cubicBezTo>
                <a:cubicBezTo>
                  <a:pt x="60" y="186"/>
                  <a:pt x="63" y="157"/>
                  <a:pt x="70" y="127"/>
                </a:cubicBezTo>
                <a:cubicBezTo>
                  <a:pt x="76" y="101"/>
                  <a:pt x="83" y="74"/>
                  <a:pt x="88" y="60"/>
                </a:cubicBezTo>
                <a:lnTo>
                  <a:pt x="88" y="60"/>
                </a:lnTo>
                <a:lnTo>
                  <a:pt x="96" y="40"/>
                </a:lnTo>
                <a:cubicBezTo>
                  <a:pt x="90" y="42"/>
                  <a:pt x="81" y="46"/>
                  <a:pt x="72" y="49"/>
                </a:cubicBezTo>
                <a:cubicBezTo>
                  <a:pt x="65" y="52"/>
                  <a:pt x="12" y="74"/>
                  <a:pt x="4" y="63"/>
                </a:cubicBezTo>
                <a:cubicBezTo>
                  <a:pt x="3" y="61"/>
                  <a:pt x="2" y="59"/>
                  <a:pt x="2" y="58"/>
                </a:cubicBezTo>
                <a:cubicBezTo>
                  <a:pt x="0" y="48"/>
                  <a:pt x="5" y="40"/>
                  <a:pt x="16" y="34"/>
                </a:cubicBezTo>
                <a:cubicBezTo>
                  <a:pt x="24" y="29"/>
                  <a:pt x="35" y="24"/>
                  <a:pt x="47" y="20"/>
                </a:cubicBezTo>
                <a:cubicBezTo>
                  <a:pt x="79" y="9"/>
                  <a:pt x="120" y="2"/>
                  <a:pt x="126" y="1"/>
                </a:cubicBezTo>
                <a:cubicBezTo>
                  <a:pt x="140" y="0"/>
                  <a:pt x="150" y="0"/>
                  <a:pt x="159" y="5"/>
                </a:cubicBezTo>
                <a:cubicBezTo>
                  <a:pt x="168" y="9"/>
                  <a:pt x="175" y="17"/>
                  <a:pt x="181" y="30"/>
                </a:cubicBezTo>
                <a:cubicBezTo>
                  <a:pt x="184" y="36"/>
                  <a:pt x="186" y="41"/>
                  <a:pt x="187" y="47"/>
                </a:cubicBezTo>
                <a:cubicBezTo>
                  <a:pt x="188" y="53"/>
                  <a:pt x="187" y="58"/>
                  <a:pt x="186" y="66"/>
                </a:cubicBezTo>
                <a:cubicBezTo>
                  <a:pt x="185" y="73"/>
                  <a:pt x="184" y="79"/>
                  <a:pt x="181" y="83"/>
                </a:cubicBezTo>
                <a:cubicBezTo>
                  <a:pt x="177" y="91"/>
                  <a:pt x="160" y="109"/>
                  <a:pt x="153" y="113"/>
                </a:cubicBezTo>
                <a:lnTo>
                  <a:pt x="151" y="114"/>
                </a:lnTo>
                <a:cubicBezTo>
                  <a:pt x="151" y="114"/>
                  <a:pt x="151" y="114"/>
                  <a:pt x="151" y="114"/>
                </a:cubicBezTo>
                <a:cubicBezTo>
                  <a:pt x="137" y="123"/>
                  <a:pt x="123" y="131"/>
                  <a:pt x="104" y="134"/>
                </a:cubicBezTo>
                <a:cubicBezTo>
                  <a:pt x="99" y="156"/>
                  <a:pt x="93" y="195"/>
                  <a:pt x="90" y="218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0" name="path 560"/>
          <p:cNvSpPr/>
          <p:nvPr/>
        </p:nvSpPr>
        <p:spPr>
          <a:xfrm>
            <a:off x="6983971" y="8851258"/>
            <a:ext cx="309140" cy="135597"/>
          </a:xfrm>
          <a:custGeom>
            <a:avLst/>
            <a:gdLst/>
            <a:ahLst/>
            <a:cxnLst/>
            <a:rect l="0" t="0" r="0" b="0"/>
            <a:pathLst>
              <a:path w="486" h="213">
                <a:moveTo>
                  <a:pt x="424" y="88"/>
                </a:moveTo>
                <a:cubicBezTo>
                  <a:pt x="429" y="93"/>
                  <a:pt x="420" y="111"/>
                  <a:pt x="417" y="116"/>
                </a:cubicBezTo>
                <a:cubicBezTo>
                  <a:pt x="416" y="116"/>
                  <a:pt x="416" y="117"/>
                  <a:pt x="416" y="117"/>
                </a:cubicBezTo>
                <a:cubicBezTo>
                  <a:pt x="416" y="117"/>
                  <a:pt x="416" y="117"/>
                  <a:pt x="416" y="118"/>
                </a:cubicBezTo>
                <a:cubicBezTo>
                  <a:pt x="411" y="124"/>
                  <a:pt x="411" y="126"/>
                  <a:pt x="405" y="129"/>
                </a:cubicBezTo>
                <a:cubicBezTo>
                  <a:pt x="400" y="132"/>
                  <a:pt x="396" y="135"/>
                  <a:pt x="389" y="134"/>
                </a:cubicBezTo>
                <a:cubicBezTo>
                  <a:pt x="392" y="127"/>
                  <a:pt x="412" y="77"/>
                  <a:pt x="424" y="88"/>
                </a:cubicBezTo>
                <a:moveTo>
                  <a:pt x="483" y="160"/>
                </a:moveTo>
                <a:cubicBezTo>
                  <a:pt x="481" y="156"/>
                  <a:pt x="476" y="153"/>
                  <a:pt x="472" y="152"/>
                </a:cubicBezTo>
                <a:cubicBezTo>
                  <a:pt x="468" y="151"/>
                  <a:pt x="464" y="151"/>
                  <a:pt x="460" y="152"/>
                </a:cubicBezTo>
                <a:cubicBezTo>
                  <a:pt x="446" y="153"/>
                  <a:pt x="435" y="161"/>
                  <a:pt x="423" y="162"/>
                </a:cubicBezTo>
                <a:cubicBezTo>
                  <a:pt x="421" y="162"/>
                  <a:pt x="419" y="163"/>
                  <a:pt x="416" y="163"/>
                </a:cubicBezTo>
                <a:cubicBezTo>
                  <a:pt x="380" y="169"/>
                  <a:pt x="388" y="155"/>
                  <a:pt x="393" y="156"/>
                </a:cubicBezTo>
                <a:cubicBezTo>
                  <a:pt x="399" y="157"/>
                  <a:pt x="402" y="157"/>
                  <a:pt x="413" y="151"/>
                </a:cubicBezTo>
                <a:cubicBezTo>
                  <a:pt x="418" y="149"/>
                  <a:pt x="422" y="146"/>
                  <a:pt x="424" y="143"/>
                </a:cubicBezTo>
                <a:cubicBezTo>
                  <a:pt x="430" y="136"/>
                  <a:pt x="439" y="119"/>
                  <a:pt x="441" y="111"/>
                </a:cubicBezTo>
                <a:cubicBezTo>
                  <a:pt x="443" y="105"/>
                  <a:pt x="444" y="98"/>
                  <a:pt x="444" y="92"/>
                </a:cubicBezTo>
                <a:cubicBezTo>
                  <a:pt x="443" y="87"/>
                  <a:pt x="442" y="83"/>
                  <a:pt x="440" y="80"/>
                </a:cubicBezTo>
                <a:cubicBezTo>
                  <a:pt x="437" y="76"/>
                  <a:pt x="434" y="73"/>
                  <a:pt x="429" y="72"/>
                </a:cubicBezTo>
                <a:cubicBezTo>
                  <a:pt x="425" y="70"/>
                  <a:pt x="421" y="70"/>
                  <a:pt x="416" y="70"/>
                </a:cubicBezTo>
                <a:cubicBezTo>
                  <a:pt x="415" y="70"/>
                  <a:pt x="415" y="71"/>
                  <a:pt x="415" y="71"/>
                </a:cubicBezTo>
                <a:lnTo>
                  <a:pt x="408" y="72"/>
                </a:lnTo>
                <a:cubicBezTo>
                  <a:pt x="407" y="72"/>
                  <a:pt x="406" y="72"/>
                  <a:pt x="406" y="72"/>
                </a:cubicBezTo>
                <a:cubicBezTo>
                  <a:pt x="391" y="78"/>
                  <a:pt x="381" y="91"/>
                  <a:pt x="374" y="106"/>
                </a:cubicBezTo>
                <a:cubicBezTo>
                  <a:pt x="365" y="126"/>
                  <a:pt x="362" y="150"/>
                  <a:pt x="363" y="165"/>
                </a:cubicBezTo>
                <a:cubicBezTo>
                  <a:pt x="363" y="166"/>
                  <a:pt x="363" y="166"/>
                  <a:pt x="363" y="166"/>
                </a:cubicBezTo>
                <a:cubicBezTo>
                  <a:pt x="364" y="175"/>
                  <a:pt x="366" y="181"/>
                  <a:pt x="370" y="185"/>
                </a:cubicBezTo>
                <a:cubicBezTo>
                  <a:pt x="374" y="190"/>
                  <a:pt x="379" y="192"/>
                  <a:pt x="384" y="195"/>
                </a:cubicBezTo>
                <a:cubicBezTo>
                  <a:pt x="399" y="200"/>
                  <a:pt x="422" y="199"/>
                  <a:pt x="437" y="194"/>
                </a:cubicBezTo>
                <a:cubicBezTo>
                  <a:pt x="447" y="191"/>
                  <a:pt x="454" y="187"/>
                  <a:pt x="464" y="184"/>
                </a:cubicBezTo>
                <a:cubicBezTo>
                  <a:pt x="475" y="181"/>
                  <a:pt x="486" y="178"/>
                  <a:pt x="485" y="166"/>
                </a:cubicBezTo>
                <a:cubicBezTo>
                  <a:pt x="485" y="164"/>
                  <a:pt x="484" y="162"/>
                  <a:pt x="483" y="160"/>
                </a:cubicBezTo>
              </a:path>
              <a:path w="486" h="213">
                <a:moveTo>
                  <a:pt x="73" y="134"/>
                </a:moveTo>
                <a:cubicBezTo>
                  <a:pt x="76" y="131"/>
                  <a:pt x="82" y="120"/>
                  <a:pt x="80" y="113"/>
                </a:cubicBezTo>
                <a:cubicBezTo>
                  <a:pt x="77" y="105"/>
                  <a:pt x="55" y="130"/>
                  <a:pt x="50" y="143"/>
                </a:cubicBezTo>
                <a:cubicBezTo>
                  <a:pt x="51" y="142"/>
                  <a:pt x="55" y="144"/>
                  <a:pt x="56" y="143"/>
                </a:cubicBezTo>
                <a:cubicBezTo>
                  <a:pt x="62" y="144"/>
                  <a:pt x="70" y="139"/>
                  <a:pt x="73" y="134"/>
                </a:cubicBezTo>
                <a:moveTo>
                  <a:pt x="67" y="181"/>
                </a:moveTo>
                <a:cubicBezTo>
                  <a:pt x="69" y="181"/>
                  <a:pt x="71" y="181"/>
                  <a:pt x="73" y="181"/>
                </a:cubicBezTo>
                <a:cubicBezTo>
                  <a:pt x="77" y="180"/>
                  <a:pt x="80" y="180"/>
                  <a:pt x="82" y="181"/>
                </a:cubicBezTo>
                <a:cubicBezTo>
                  <a:pt x="92" y="181"/>
                  <a:pt x="99" y="176"/>
                  <a:pt x="113" y="179"/>
                </a:cubicBezTo>
                <a:cubicBezTo>
                  <a:pt x="120" y="180"/>
                  <a:pt x="131" y="185"/>
                  <a:pt x="128" y="196"/>
                </a:cubicBezTo>
                <a:cubicBezTo>
                  <a:pt x="126" y="200"/>
                  <a:pt x="126" y="206"/>
                  <a:pt x="104" y="208"/>
                </a:cubicBezTo>
                <a:cubicBezTo>
                  <a:pt x="100" y="208"/>
                  <a:pt x="84" y="211"/>
                  <a:pt x="81" y="211"/>
                </a:cubicBezTo>
                <a:cubicBezTo>
                  <a:pt x="78" y="211"/>
                  <a:pt x="74" y="211"/>
                  <a:pt x="71" y="211"/>
                </a:cubicBezTo>
                <a:lnTo>
                  <a:pt x="70" y="211"/>
                </a:lnTo>
                <a:cubicBezTo>
                  <a:pt x="66" y="212"/>
                  <a:pt x="61" y="212"/>
                  <a:pt x="56" y="212"/>
                </a:cubicBezTo>
                <a:cubicBezTo>
                  <a:pt x="51" y="211"/>
                  <a:pt x="47" y="211"/>
                  <a:pt x="43" y="209"/>
                </a:cubicBezTo>
                <a:cubicBezTo>
                  <a:pt x="38" y="208"/>
                  <a:pt x="35" y="206"/>
                  <a:pt x="32" y="204"/>
                </a:cubicBezTo>
                <a:cubicBezTo>
                  <a:pt x="28" y="201"/>
                  <a:pt x="26" y="198"/>
                  <a:pt x="23" y="192"/>
                </a:cubicBezTo>
                <a:cubicBezTo>
                  <a:pt x="22" y="190"/>
                  <a:pt x="21" y="188"/>
                  <a:pt x="21" y="185"/>
                </a:cubicBezTo>
                <a:cubicBezTo>
                  <a:pt x="20" y="183"/>
                  <a:pt x="20" y="181"/>
                  <a:pt x="20" y="178"/>
                </a:cubicBezTo>
                <a:cubicBezTo>
                  <a:pt x="20" y="176"/>
                  <a:pt x="17" y="175"/>
                  <a:pt x="15" y="175"/>
                </a:cubicBezTo>
                <a:cubicBezTo>
                  <a:pt x="6" y="172"/>
                  <a:pt x="0" y="170"/>
                  <a:pt x="3" y="158"/>
                </a:cubicBezTo>
                <a:cubicBezTo>
                  <a:pt x="7" y="147"/>
                  <a:pt x="11" y="147"/>
                  <a:pt x="19" y="148"/>
                </a:cubicBezTo>
                <a:cubicBezTo>
                  <a:pt x="20" y="148"/>
                  <a:pt x="20" y="148"/>
                  <a:pt x="20" y="148"/>
                </a:cubicBezTo>
                <a:cubicBezTo>
                  <a:pt x="21" y="148"/>
                  <a:pt x="22" y="148"/>
                  <a:pt x="23" y="147"/>
                </a:cubicBezTo>
                <a:cubicBezTo>
                  <a:pt x="25" y="138"/>
                  <a:pt x="27" y="132"/>
                  <a:pt x="30" y="126"/>
                </a:cubicBezTo>
                <a:cubicBezTo>
                  <a:pt x="33" y="119"/>
                  <a:pt x="36" y="114"/>
                  <a:pt x="41" y="107"/>
                </a:cubicBezTo>
                <a:cubicBezTo>
                  <a:pt x="48" y="99"/>
                  <a:pt x="53" y="93"/>
                  <a:pt x="58" y="90"/>
                </a:cubicBezTo>
                <a:cubicBezTo>
                  <a:pt x="65" y="85"/>
                  <a:pt x="71" y="84"/>
                  <a:pt x="80" y="82"/>
                </a:cubicBezTo>
                <a:lnTo>
                  <a:pt x="80" y="82"/>
                </a:lnTo>
                <a:cubicBezTo>
                  <a:pt x="80" y="82"/>
                  <a:pt x="81" y="82"/>
                  <a:pt x="81" y="82"/>
                </a:cubicBezTo>
                <a:cubicBezTo>
                  <a:pt x="90" y="82"/>
                  <a:pt x="96" y="85"/>
                  <a:pt x="100" y="90"/>
                </a:cubicBezTo>
                <a:cubicBezTo>
                  <a:pt x="113" y="106"/>
                  <a:pt x="109" y="135"/>
                  <a:pt x="100" y="150"/>
                </a:cubicBezTo>
                <a:cubicBezTo>
                  <a:pt x="92" y="162"/>
                  <a:pt x="81" y="172"/>
                  <a:pt x="69" y="177"/>
                </a:cubicBezTo>
                <a:cubicBezTo>
                  <a:pt x="67" y="178"/>
                  <a:pt x="65" y="179"/>
                  <a:pt x="62" y="179"/>
                </a:cubicBezTo>
                <a:cubicBezTo>
                  <a:pt x="62" y="181"/>
                  <a:pt x="64" y="182"/>
                  <a:pt x="67" y="181"/>
                </a:cubicBezTo>
              </a:path>
              <a:path w="486" h="213">
                <a:moveTo>
                  <a:pt x="346" y="176"/>
                </a:moveTo>
                <a:cubicBezTo>
                  <a:pt x="350" y="175"/>
                  <a:pt x="351" y="174"/>
                  <a:pt x="355" y="174"/>
                </a:cubicBezTo>
                <a:lnTo>
                  <a:pt x="355" y="174"/>
                </a:lnTo>
                <a:cubicBezTo>
                  <a:pt x="355" y="174"/>
                  <a:pt x="355" y="174"/>
                  <a:pt x="355" y="174"/>
                </a:cubicBezTo>
                <a:cubicBezTo>
                  <a:pt x="360" y="175"/>
                  <a:pt x="364" y="179"/>
                  <a:pt x="364" y="184"/>
                </a:cubicBezTo>
                <a:cubicBezTo>
                  <a:pt x="363" y="190"/>
                  <a:pt x="359" y="196"/>
                  <a:pt x="354" y="200"/>
                </a:cubicBezTo>
                <a:cubicBezTo>
                  <a:pt x="349" y="205"/>
                  <a:pt x="343" y="209"/>
                  <a:pt x="337" y="210"/>
                </a:cubicBezTo>
                <a:cubicBezTo>
                  <a:pt x="318" y="213"/>
                  <a:pt x="310" y="202"/>
                  <a:pt x="307" y="186"/>
                </a:cubicBezTo>
                <a:cubicBezTo>
                  <a:pt x="304" y="169"/>
                  <a:pt x="308" y="144"/>
                  <a:pt x="311" y="128"/>
                </a:cubicBezTo>
                <a:cubicBezTo>
                  <a:pt x="312" y="124"/>
                  <a:pt x="312" y="120"/>
                  <a:pt x="312" y="118"/>
                </a:cubicBezTo>
                <a:cubicBezTo>
                  <a:pt x="315" y="97"/>
                  <a:pt x="324" y="68"/>
                  <a:pt x="331" y="44"/>
                </a:cubicBezTo>
                <a:cubicBezTo>
                  <a:pt x="333" y="37"/>
                  <a:pt x="335" y="31"/>
                  <a:pt x="335" y="30"/>
                </a:cubicBezTo>
                <a:lnTo>
                  <a:pt x="336" y="28"/>
                </a:lnTo>
                <a:cubicBezTo>
                  <a:pt x="337" y="24"/>
                  <a:pt x="338" y="20"/>
                  <a:pt x="340" y="16"/>
                </a:cubicBezTo>
                <a:cubicBezTo>
                  <a:pt x="340" y="15"/>
                  <a:pt x="340" y="14"/>
                  <a:pt x="340" y="13"/>
                </a:cubicBezTo>
                <a:cubicBezTo>
                  <a:pt x="344" y="4"/>
                  <a:pt x="344" y="1"/>
                  <a:pt x="357" y="0"/>
                </a:cubicBezTo>
                <a:lnTo>
                  <a:pt x="357" y="0"/>
                </a:lnTo>
                <a:cubicBezTo>
                  <a:pt x="361" y="0"/>
                  <a:pt x="364" y="1"/>
                  <a:pt x="366" y="5"/>
                </a:cubicBezTo>
                <a:cubicBezTo>
                  <a:pt x="375" y="21"/>
                  <a:pt x="372" y="31"/>
                  <a:pt x="368" y="44"/>
                </a:cubicBezTo>
                <a:cubicBezTo>
                  <a:pt x="367" y="47"/>
                  <a:pt x="366" y="51"/>
                  <a:pt x="365" y="54"/>
                </a:cubicBezTo>
                <a:cubicBezTo>
                  <a:pt x="363" y="62"/>
                  <a:pt x="361" y="70"/>
                  <a:pt x="358" y="79"/>
                </a:cubicBezTo>
                <a:cubicBezTo>
                  <a:pt x="356" y="85"/>
                  <a:pt x="354" y="91"/>
                  <a:pt x="352" y="97"/>
                </a:cubicBezTo>
                <a:cubicBezTo>
                  <a:pt x="350" y="105"/>
                  <a:pt x="344" y="134"/>
                  <a:pt x="341" y="157"/>
                </a:cubicBezTo>
                <a:cubicBezTo>
                  <a:pt x="340" y="168"/>
                  <a:pt x="338" y="179"/>
                  <a:pt x="339" y="183"/>
                </a:cubicBezTo>
                <a:cubicBezTo>
                  <a:pt x="339" y="182"/>
                  <a:pt x="344" y="177"/>
                  <a:pt x="346" y="176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2" name="path 562"/>
          <p:cNvSpPr/>
          <p:nvPr/>
        </p:nvSpPr>
        <p:spPr>
          <a:xfrm>
            <a:off x="6304339" y="8911070"/>
            <a:ext cx="212708" cy="162866"/>
          </a:xfrm>
          <a:custGeom>
            <a:avLst/>
            <a:gdLst/>
            <a:ahLst/>
            <a:cxnLst/>
            <a:rect l="0" t="0" r="0" b="0"/>
            <a:pathLst>
              <a:path w="334" h="256">
                <a:moveTo>
                  <a:pt x="125" y="185"/>
                </a:moveTo>
                <a:cubicBezTo>
                  <a:pt x="118" y="169"/>
                  <a:pt x="111" y="154"/>
                  <a:pt x="106" y="132"/>
                </a:cubicBezTo>
                <a:lnTo>
                  <a:pt x="100" y="145"/>
                </a:lnTo>
                <a:cubicBezTo>
                  <a:pt x="100" y="145"/>
                  <a:pt x="100" y="145"/>
                  <a:pt x="100" y="145"/>
                </a:cubicBezTo>
                <a:cubicBezTo>
                  <a:pt x="99" y="147"/>
                  <a:pt x="99" y="147"/>
                  <a:pt x="98" y="148"/>
                </a:cubicBezTo>
                <a:cubicBezTo>
                  <a:pt x="94" y="157"/>
                  <a:pt x="86" y="167"/>
                  <a:pt x="80" y="178"/>
                </a:cubicBezTo>
                <a:cubicBezTo>
                  <a:pt x="80" y="178"/>
                  <a:pt x="80" y="178"/>
                  <a:pt x="79" y="179"/>
                </a:cubicBezTo>
                <a:cubicBezTo>
                  <a:pt x="78" y="180"/>
                  <a:pt x="77" y="182"/>
                  <a:pt x="76" y="184"/>
                </a:cubicBezTo>
                <a:cubicBezTo>
                  <a:pt x="74" y="188"/>
                  <a:pt x="71" y="191"/>
                  <a:pt x="68" y="195"/>
                </a:cubicBezTo>
                <a:cubicBezTo>
                  <a:pt x="66" y="201"/>
                  <a:pt x="63" y="205"/>
                  <a:pt x="61" y="209"/>
                </a:cubicBezTo>
                <a:cubicBezTo>
                  <a:pt x="59" y="211"/>
                  <a:pt x="58" y="213"/>
                  <a:pt x="57" y="215"/>
                </a:cubicBezTo>
                <a:cubicBezTo>
                  <a:pt x="50" y="227"/>
                  <a:pt x="33" y="266"/>
                  <a:pt x="15" y="233"/>
                </a:cubicBezTo>
                <a:cubicBezTo>
                  <a:pt x="6" y="214"/>
                  <a:pt x="5" y="177"/>
                  <a:pt x="5" y="157"/>
                </a:cubicBezTo>
                <a:cubicBezTo>
                  <a:pt x="4" y="147"/>
                  <a:pt x="4" y="138"/>
                  <a:pt x="4" y="131"/>
                </a:cubicBezTo>
                <a:cubicBezTo>
                  <a:pt x="3" y="119"/>
                  <a:pt x="1" y="99"/>
                  <a:pt x="0" y="80"/>
                </a:cubicBezTo>
                <a:cubicBezTo>
                  <a:pt x="0" y="59"/>
                  <a:pt x="0" y="39"/>
                  <a:pt x="4" y="29"/>
                </a:cubicBezTo>
                <a:cubicBezTo>
                  <a:pt x="5" y="25"/>
                  <a:pt x="9" y="22"/>
                  <a:pt x="14" y="22"/>
                </a:cubicBezTo>
                <a:cubicBezTo>
                  <a:pt x="29" y="21"/>
                  <a:pt x="36" y="30"/>
                  <a:pt x="40" y="41"/>
                </a:cubicBezTo>
                <a:cubicBezTo>
                  <a:pt x="42" y="49"/>
                  <a:pt x="42" y="58"/>
                  <a:pt x="41" y="65"/>
                </a:cubicBezTo>
                <a:cubicBezTo>
                  <a:pt x="40" y="77"/>
                  <a:pt x="42" y="99"/>
                  <a:pt x="43" y="119"/>
                </a:cubicBezTo>
                <a:cubicBezTo>
                  <a:pt x="44" y="131"/>
                  <a:pt x="45" y="144"/>
                  <a:pt x="45" y="153"/>
                </a:cubicBezTo>
                <a:lnTo>
                  <a:pt x="45" y="156"/>
                </a:lnTo>
                <a:cubicBezTo>
                  <a:pt x="45" y="158"/>
                  <a:pt x="45" y="162"/>
                  <a:pt x="45" y="165"/>
                </a:cubicBezTo>
                <a:cubicBezTo>
                  <a:pt x="53" y="153"/>
                  <a:pt x="62" y="138"/>
                  <a:pt x="70" y="122"/>
                </a:cubicBezTo>
                <a:cubicBezTo>
                  <a:pt x="80" y="105"/>
                  <a:pt x="89" y="87"/>
                  <a:pt x="94" y="74"/>
                </a:cubicBezTo>
                <a:cubicBezTo>
                  <a:pt x="95" y="73"/>
                  <a:pt x="95" y="71"/>
                  <a:pt x="96" y="70"/>
                </a:cubicBezTo>
                <a:lnTo>
                  <a:pt x="96" y="70"/>
                </a:lnTo>
                <a:cubicBezTo>
                  <a:pt x="99" y="59"/>
                  <a:pt x="103" y="54"/>
                  <a:pt x="113" y="52"/>
                </a:cubicBezTo>
                <a:cubicBezTo>
                  <a:pt x="134" y="47"/>
                  <a:pt x="135" y="81"/>
                  <a:pt x="139" y="98"/>
                </a:cubicBezTo>
                <a:cubicBezTo>
                  <a:pt x="141" y="104"/>
                  <a:pt x="142" y="109"/>
                  <a:pt x="143" y="115"/>
                </a:cubicBezTo>
                <a:cubicBezTo>
                  <a:pt x="144" y="120"/>
                  <a:pt x="145" y="124"/>
                  <a:pt x="146" y="129"/>
                </a:cubicBezTo>
                <a:cubicBezTo>
                  <a:pt x="147" y="133"/>
                  <a:pt x="147" y="136"/>
                  <a:pt x="148" y="139"/>
                </a:cubicBezTo>
                <a:cubicBezTo>
                  <a:pt x="150" y="145"/>
                  <a:pt x="151" y="151"/>
                  <a:pt x="153" y="157"/>
                </a:cubicBezTo>
                <a:cubicBezTo>
                  <a:pt x="154" y="158"/>
                  <a:pt x="155" y="160"/>
                  <a:pt x="156" y="163"/>
                </a:cubicBezTo>
                <a:cubicBezTo>
                  <a:pt x="160" y="155"/>
                  <a:pt x="163" y="145"/>
                  <a:pt x="165" y="139"/>
                </a:cubicBezTo>
                <a:cubicBezTo>
                  <a:pt x="178" y="102"/>
                  <a:pt x="195" y="55"/>
                  <a:pt x="202" y="17"/>
                </a:cubicBezTo>
                <a:cubicBezTo>
                  <a:pt x="202" y="16"/>
                  <a:pt x="203" y="15"/>
                  <a:pt x="203" y="14"/>
                </a:cubicBezTo>
                <a:cubicBezTo>
                  <a:pt x="203" y="14"/>
                  <a:pt x="203" y="14"/>
                  <a:pt x="204" y="13"/>
                </a:cubicBezTo>
                <a:cubicBezTo>
                  <a:pt x="207" y="4"/>
                  <a:pt x="208" y="3"/>
                  <a:pt x="220" y="1"/>
                </a:cubicBezTo>
                <a:cubicBezTo>
                  <a:pt x="229" y="0"/>
                  <a:pt x="244" y="16"/>
                  <a:pt x="241" y="24"/>
                </a:cubicBezTo>
                <a:lnTo>
                  <a:pt x="213" y="112"/>
                </a:lnTo>
                <a:cubicBezTo>
                  <a:pt x="212" y="115"/>
                  <a:pt x="212" y="116"/>
                  <a:pt x="211" y="118"/>
                </a:cubicBezTo>
                <a:cubicBezTo>
                  <a:pt x="207" y="132"/>
                  <a:pt x="201" y="146"/>
                  <a:pt x="199" y="160"/>
                </a:cubicBezTo>
                <a:cubicBezTo>
                  <a:pt x="197" y="172"/>
                  <a:pt x="177" y="223"/>
                  <a:pt x="162" y="222"/>
                </a:cubicBezTo>
                <a:lnTo>
                  <a:pt x="146" y="221"/>
                </a:lnTo>
                <a:lnTo>
                  <a:pt x="146" y="221"/>
                </a:lnTo>
                <a:cubicBezTo>
                  <a:pt x="142" y="221"/>
                  <a:pt x="138" y="218"/>
                  <a:pt x="136" y="214"/>
                </a:cubicBezTo>
                <a:cubicBezTo>
                  <a:pt x="132" y="203"/>
                  <a:pt x="129" y="194"/>
                  <a:pt x="125" y="185"/>
                </a:cubicBezTo>
              </a:path>
              <a:path w="334" h="256">
                <a:moveTo>
                  <a:pt x="248" y="173"/>
                </a:moveTo>
                <a:cubicBezTo>
                  <a:pt x="250" y="161"/>
                  <a:pt x="261" y="139"/>
                  <a:pt x="270" y="136"/>
                </a:cubicBezTo>
                <a:cubicBezTo>
                  <a:pt x="280" y="141"/>
                  <a:pt x="276" y="152"/>
                  <a:pt x="272" y="159"/>
                </a:cubicBezTo>
                <a:cubicBezTo>
                  <a:pt x="268" y="167"/>
                  <a:pt x="262" y="172"/>
                  <a:pt x="248" y="173"/>
                </a:cubicBezTo>
                <a:moveTo>
                  <a:pt x="333" y="184"/>
                </a:moveTo>
                <a:cubicBezTo>
                  <a:pt x="333" y="183"/>
                  <a:pt x="333" y="182"/>
                  <a:pt x="332" y="181"/>
                </a:cubicBezTo>
                <a:cubicBezTo>
                  <a:pt x="331" y="179"/>
                  <a:pt x="329" y="177"/>
                  <a:pt x="326" y="177"/>
                </a:cubicBezTo>
                <a:cubicBezTo>
                  <a:pt x="316" y="175"/>
                  <a:pt x="296" y="184"/>
                  <a:pt x="279" y="188"/>
                </a:cubicBezTo>
                <a:cubicBezTo>
                  <a:pt x="269" y="191"/>
                  <a:pt x="266" y="190"/>
                  <a:pt x="264" y="189"/>
                </a:cubicBezTo>
                <a:cubicBezTo>
                  <a:pt x="265" y="188"/>
                  <a:pt x="278" y="184"/>
                  <a:pt x="292" y="167"/>
                </a:cubicBezTo>
                <a:cubicBezTo>
                  <a:pt x="297" y="161"/>
                  <a:pt x="300" y="154"/>
                  <a:pt x="299" y="147"/>
                </a:cubicBezTo>
                <a:cubicBezTo>
                  <a:pt x="299" y="143"/>
                  <a:pt x="298" y="138"/>
                  <a:pt x="297" y="134"/>
                </a:cubicBezTo>
                <a:cubicBezTo>
                  <a:pt x="295" y="131"/>
                  <a:pt x="292" y="127"/>
                  <a:pt x="289" y="124"/>
                </a:cubicBezTo>
                <a:cubicBezTo>
                  <a:pt x="284" y="120"/>
                  <a:pt x="277" y="117"/>
                  <a:pt x="269" y="117"/>
                </a:cubicBezTo>
                <a:cubicBezTo>
                  <a:pt x="243" y="118"/>
                  <a:pt x="224" y="160"/>
                  <a:pt x="225" y="183"/>
                </a:cubicBezTo>
                <a:cubicBezTo>
                  <a:pt x="226" y="193"/>
                  <a:pt x="229" y="200"/>
                  <a:pt x="234" y="206"/>
                </a:cubicBezTo>
                <a:cubicBezTo>
                  <a:pt x="239" y="212"/>
                  <a:pt x="246" y="216"/>
                  <a:pt x="253" y="218"/>
                </a:cubicBezTo>
                <a:cubicBezTo>
                  <a:pt x="267" y="221"/>
                  <a:pt x="319" y="208"/>
                  <a:pt x="330" y="195"/>
                </a:cubicBezTo>
                <a:cubicBezTo>
                  <a:pt x="333" y="192"/>
                  <a:pt x="334" y="188"/>
                  <a:pt x="333" y="184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6850190" y="8548072"/>
            <a:ext cx="658760" cy="45341"/>
          </a:xfrm>
          <a:prstGeom prst="rect">
            <a:avLst/>
          </a:prstGeom>
        </p:spPr>
      </p:pic>
      <p:pic>
        <p:nvPicPr>
          <p:cNvPr id="566" name="picture 56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7626729" y="8528112"/>
            <a:ext cx="85782" cy="98911"/>
          </a:xfrm>
          <a:prstGeom prst="rect">
            <a:avLst/>
          </a:prstGeom>
        </p:spPr>
      </p:pic>
      <p:pic>
        <p:nvPicPr>
          <p:cNvPr id="568" name="picture 56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7645208" y="8553459"/>
            <a:ext cx="48133" cy="34429"/>
          </a:xfrm>
          <a:prstGeom prst="rect">
            <a:avLst/>
          </a:prstGeom>
        </p:spPr>
      </p:pic>
      <p:graphicFrame>
        <p:nvGraphicFramePr>
          <p:cNvPr id="570" name="table 570"/>
          <p:cNvGraphicFramePr>
            <a:graphicFrameLocks noGrp="1"/>
          </p:cNvGraphicFramePr>
          <p:nvPr/>
        </p:nvGraphicFramePr>
        <p:xfrm>
          <a:off x="7648104" y="8541139"/>
          <a:ext cx="492759" cy="59054"/>
        </p:xfrm>
        <a:graphic>
          <a:graphicData uri="http://schemas.openxmlformats.org/drawingml/2006/table">
            <a:tbl>
              <a:tblPr/>
              <a:tblGrid>
                <a:gridCol w="492759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2545" algn="l" rtl="0" eaLnBrk="0">
                        <a:lnSpc>
                          <a:spcPts val="375"/>
                        </a:lnSpc>
                        <a:tabLst>
                          <a:tab pos="84455" algn="l"/>
                        </a:tabLst>
                      </a:pPr>
                      <a:r>
                        <a:rPr sz="200" kern="0" spc="0" dirty="0">
                          <a:solidFill>
                            <a:srgbClr val="5BA7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	</a:t>
                      </a:r>
                      <a:r>
                        <a:rPr sz="200" kern="0" spc="40" dirty="0">
                          <a:solidFill>
                            <a:srgbClr val="5BA734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promotion@iaicon.com</a:t>
                      </a: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34925" cap="flat" cmpd="sng" algn="ctr">
                      <a:solidFill>
                        <a:srgbClr val="5B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925" cap="flat" cmpd="sng" algn="ctr">
                      <a:solidFill>
                        <a:srgbClr val="5B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72" name="picture 57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7648104" y="8556203"/>
            <a:ext cx="42671" cy="29123"/>
          </a:xfrm>
          <a:prstGeom prst="rect">
            <a:avLst/>
          </a:prstGeom>
        </p:spPr>
      </p:pic>
      <p:pic>
        <p:nvPicPr>
          <p:cNvPr id="574" name="picture 57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6966549" y="8315893"/>
            <a:ext cx="154950" cy="184166"/>
          </a:xfrm>
          <a:prstGeom prst="rect">
            <a:avLst/>
          </a:prstGeom>
        </p:spPr>
      </p:pic>
      <p:pic>
        <p:nvPicPr>
          <p:cNvPr id="576" name="picture 57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7194616" y="8316201"/>
            <a:ext cx="154949" cy="183561"/>
          </a:xfrm>
          <a:prstGeom prst="rect">
            <a:avLst/>
          </a:prstGeom>
        </p:spPr>
      </p:pic>
      <p:graphicFrame>
        <p:nvGraphicFramePr>
          <p:cNvPr id="578" name="table 578"/>
          <p:cNvGraphicFramePr>
            <a:graphicFrameLocks noGrp="1"/>
          </p:cNvGraphicFramePr>
          <p:nvPr/>
        </p:nvGraphicFramePr>
        <p:xfrm>
          <a:off x="7672480" y="8312119"/>
          <a:ext cx="468630" cy="59054"/>
        </p:xfrm>
        <a:graphic>
          <a:graphicData uri="http://schemas.openxmlformats.org/drawingml/2006/table">
            <a:tbl>
              <a:tblPr/>
              <a:tblGrid>
                <a:gridCol w="468630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7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8430" algn="l" rtl="0" eaLnBrk="0">
                        <a:lnSpc>
                          <a:spcPts val="255"/>
                        </a:lnSpc>
                      </a:pPr>
                      <a:r>
                        <a:rPr sz="200" kern="0" spc="40" dirty="0">
                          <a:solidFill>
                            <a:srgbClr val="3E588E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AiconImage</a:t>
                      </a: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34925" cap="flat" cmpd="sng" algn="ctr">
                      <a:solidFill>
                        <a:srgbClr val="3E58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4925" cap="flat" cmpd="sng" algn="ctr">
                      <a:solidFill>
                        <a:srgbClr val="3E58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3E58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58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80" name="picture 58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7070191" y="9873081"/>
            <a:ext cx="216687" cy="119418"/>
          </a:xfrm>
          <a:prstGeom prst="rect">
            <a:avLst/>
          </a:prstGeom>
        </p:spPr>
      </p:pic>
      <p:graphicFrame>
        <p:nvGraphicFramePr>
          <p:cNvPr id="582" name="table 582"/>
          <p:cNvGraphicFramePr>
            <a:graphicFrameLocks noGrp="1"/>
          </p:cNvGraphicFramePr>
          <p:nvPr/>
        </p:nvGraphicFramePr>
        <p:xfrm>
          <a:off x="7679720" y="8429936"/>
          <a:ext cx="462280" cy="52070"/>
        </p:xfrm>
        <a:graphic>
          <a:graphicData uri="http://schemas.openxmlformats.org/drawingml/2006/table">
            <a:tbl>
              <a:tblPr/>
              <a:tblGrid>
                <a:gridCol w="462280"/>
              </a:tblGrid>
              <a:tr h="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66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00330" algn="l" rtl="0" eaLnBrk="0">
                        <a:lnSpc>
                          <a:spcPts val="245"/>
                        </a:lnSpc>
                      </a:pPr>
                      <a:r>
                        <a:rPr sz="200" kern="0" spc="40" dirty="0">
                          <a:solidFill>
                            <a:srgbClr val="1A8CC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www.iaicon.com</a:t>
                      </a: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28575" cap="flat" cmpd="sng" algn="ctr">
                      <a:solidFill>
                        <a:srgbClr val="1A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A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A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1A8C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84" name="path 584"/>
          <p:cNvSpPr/>
          <p:nvPr/>
        </p:nvSpPr>
        <p:spPr>
          <a:xfrm>
            <a:off x="7050950" y="8897083"/>
            <a:ext cx="125529" cy="181114"/>
          </a:xfrm>
          <a:custGeom>
            <a:avLst/>
            <a:gdLst/>
            <a:ahLst/>
            <a:cxnLst/>
            <a:rect l="0" t="0" r="0" b="0"/>
            <a:pathLst>
              <a:path w="197" h="285">
                <a:moveTo>
                  <a:pt x="146" y="31"/>
                </a:moveTo>
                <a:lnTo>
                  <a:pt x="146" y="31"/>
                </a:lnTo>
                <a:lnTo>
                  <a:pt x="146" y="31"/>
                </a:lnTo>
                <a:cubicBezTo>
                  <a:pt x="147" y="36"/>
                  <a:pt x="147" y="43"/>
                  <a:pt x="147" y="48"/>
                </a:cubicBezTo>
                <a:cubicBezTo>
                  <a:pt x="146" y="54"/>
                  <a:pt x="143" y="63"/>
                  <a:pt x="140" y="74"/>
                </a:cubicBezTo>
                <a:cubicBezTo>
                  <a:pt x="137" y="83"/>
                  <a:pt x="134" y="93"/>
                  <a:pt x="132" y="101"/>
                </a:cubicBezTo>
                <a:cubicBezTo>
                  <a:pt x="136" y="99"/>
                  <a:pt x="140" y="96"/>
                  <a:pt x="143" y="92"/>
                </a:cubicBezTo>
                <a:cubicBezTo>
                  <a:pt x="151" y="83"/>
                  <a:pt x="157" y="72"/>
                  <a:pt x="161" y="63"/>
                </a:cubicBezTo>
                <a:cubicBezTo>
                  <a:pt x="169" y="40"/>
                  <a:pt x="168" y="32"/>
                  <a:pt x="163" y="31"/>
                </a:cubicBezTo>
                <a:cubicBezTo>
                  <a:pt x="159" y="29"/>
                  <a:pt x="153" y="30"/>
                  <a:pt x="146" y="31"/>
                </a:cubicBezTo>
                <a:moveTo>
                  <a:pt x="126" y="136"/>
                </a:moveTo>
                <a:lnTo>
                  <a:pt x="121" y="162"/>
                </a:lnTo>
                <a:cubicBezTo>
                  <a:pt x="121" y="174"/>
                  <a:pt x="120" y="184"/>
                  <a:pt x="119" y="195"/>
                </a:cubicBezTo>
                <a:cubicBezTo>
                  <a:pt x="117" y="217"/>
                  <a:pt x="116" y="282"/>
                  <a:pt x="105" y="283"/>
                </a:cubicBezTo>
                <a:cubicBezTo>
                  <a:pt x="103" y="284"/>
                  <a:pt x="98" y="285"/>
                  <a:pt x="95" y="285"/>
                </a:cubicBezTo>
                <a:cubicBezTo>
                  <a:pt x="91" y="285"/>
                  <a:pt x="86" y="280"/>
                  <a:pt x="83" y="277"/>
                </a:cubicBezTo>
                <a:cubicBezTo>
                  <a:pt x="82" y="276"/>
                  <a:pt x="82" y="275"/>
                  <a:pt x="81" y="274"/>
                </a:cubicBezTo>
                <a:cubicBezTo>
                  <a:pt x="81" y="273"/>
                  <a:pt x="81" y="273"/>
                  <a:pt x="81" y="272"/>
                </a:cubicBezTo>
                <a:cubicBezTo>
                  <a:pt x="80" y="269"/>
                  <a:pt x="80" y="255"/>
                  <a:pt x="81" y="238"/>
                </a:cubicBezTo>
                <a:cubicBezTo>
                  <a:pt x="85" y="189"/>
                  <a:pt x="88" y="146"/>
                  <a:pt x="97" y="98"/>
                </a:cubicBezTo>
                <a:cubicBezTo>
                  <a:pt x="98" y="94"/>
                  <a:pt x="99" y="90"/>
                  <a:pt x="99" y="89"/>
                </a:cubicBezTo>
                <a:cubicBezTo>
                  <a:pt x="100" y="82"/>
                  <a:pt x="103" y="72"/>
                  <a:pt x="106" y="61"/>
                </a:cubicBezTo>
                <a:cubicBezTo>
                  <a:pt x="108" y="53"/>
                  <a:pt x="109" y="46"/>
                  <a:pt x="111" y="40"/>
                </a:cubicBezTo>
                <a:lnTo>
                  <a:pt x="91" y="47"/>
                </a:lnTo>
                <a:cubicBezTo>
                  <a:pt x="91" y="47"/>
                  <a:pt x="90" y="47"/>
                  <a:pt x="90" y="48"/>
                </a:cubicBezTo>
                <a:cubicBezTo>
                  <a:pt x="85" y="49"/>
                  <a:pt x="80" y="45"/>
                  <a:pt x="79" y="41"/>
                </a:cubicBezTo>
                <a:cubicBezTo>
                  <a:pt x="79" y="41"/>
                  <a:pt x="79" y="40"/>
                  <a:pt x="79" y="40"/>
                </a:cubicBezTo>
                <a:cubicBezTo>
                  <a:pt x="78" y="37"/>
                  <a:pt x="78" y="36"/>
                  <a:pt x="79" y="31"/>
                </a:cubicBezTo>
                <a:cubicBezTo>
                  <a:pt x="81" y="25"/>
                  <a:pt x="103" y="14"/>
                  <a:pt x="115" y="9"/>
                </a:cubicBezTo>
                <a:cubicBezTo>
                  <a:pt x="121" y="6"/>
                  <a:pt x="126" y="3"/>
                  <a:pt x="133" y="2"/>
                </a:cubicBezTo>
                <a:cubicBezTo>
                  <a:pt x="138" y="1"/>
                  <a:pt x="144" y="0"/>
                  <a:pt x="149" y="0"/>
                </a:cubicBezTo>
                <a:cubicBezTo>
                  <a:pt x="160" y="0"/>
                  <a:pt x="171" y="3"/>
                  <a:pt x="180" y="9"/>
                </a:cubicBezTo>
                <a:cubicBezTo>
                  <a:pt x="188" y="15"/>
                  <a:pt x="194" y="24"/>
                  <a:pt x="196" y="35"/>
                </a:cubicBezTo>
                <a:cubicBezTo>
                  <a:pt x="197" y="43"/>
                  <a:pt x="196" y="49"/>
                  <a:pt x="194" y="56"/>
                </a:cubicBezTo>
                <a:cubicBezTo>
                  <a:pt x="189" y="75"/>
                  <a:pt x="187" y="85"/>
                  <a:pt x="176" y="102"/>
                </a:cubicBezTo>
                <a:cubicBezTo>
                  <a:pt x="168" y="115"/>
                  <a:pt x="158" y="125"/>
                  <a:pt x="149" y="130"/>
                </a:cubicBezTo>
                <a:cubicBezTo>
                  <a:pt x="143" y="132"/>
                  <a:pt x="140" y="134"/>
                  <a:pt x="135" y="135"/>
                </a:cubicBezTo>
                <a:cubicBezTo>
                  <a:pt x="132" y="135"/>
                  <a:pt x="129" y="136"/>
                  <a:pt x="126" y="136"/>
                </a:cubicBezTo>
              </a:path>
              <a:path w="197" h="285">
                <a:moveTo>
                  <a:pt x="55" y="89"/>
                </a:moveTo>
                <a:cubicBezTo>
                  <a:pt x="59" y="81"/>
                  <a:pt x="61" y="78"/>
                  <a:pt x="63" y="69"/>
                </a:cubicBezTo>
                <a:cubicBezTo>
                  <a:pt x="65" y="63"/>
                  <a:pt x="66" y="56"/>
                  <a:pt x="65" y="51"/>
                </a:cubicBezTo>
                <a:cubicBezTo>
                  <a:pt x="63" y="44"/>
                  <a:pt x="57" y="42"/>
                  <a:pt x="43" y="70"/>
                </a:cubicBezTo>
                <a:cubicBezTo>
                  <a:pt x="43" y="72"/>
                  <a:pt x="42" y="73"/>
                  <a:pt x="42" y="74"/>
                </a:cubicBezTo>
                <a:cubicBezTo>
                  <a:pt x="40" y="78"/>
                  <a:pt x="25" y="108"/>
                  <a:pt x="35" y="105"/>
                </a:cubicBezTo>
                <a:cubicBezTo>
                  <a:pt x="40" y="103"/>
                  <a:pt x="45" y="101"/>
                  <a:pt x="48" y="99"/>
                </a:cubicBezTo>
                <a:cubicBezTo>
                  <a:pt x="52" y="96"/>
                  <a:pt x="54" y="93"/>
                  <a:pt x="55" y="89"/>
                </a:cubicBezTo>
                <a:moveTo>
                  <a:pt x="77" y="113"/>
                </a:moveTo>
                <a:cubicBezTo>
                  <a:pt x="70" y="125"/>
                  <a:pt x="57" y="133"/>
                  <a:pt x="45" y="137"/>
                </a:cubicBezTo>
                <a:cubicBezTo>
                  <a:pt x="38" y="138"/>
                  <a:pt x="31" y="139"/>
                  <a:pt x="25" y="137"/>
                </a:cubicBezTo>
                <a:cubicBezTo>
                  <a:pt x="18" y="135"/>
                  <a:pt x="12" y="132"/>
                  <a:pt x="8" y="126"/>
                </a:cubicBezTo>
                <a:cubicBezTo>
                  <a:pt x="2" y="118"/>
                  <a:pt x="0" y="107"/>
                  <a:pt x="1" y="91"/>
                </a:cubicBezTo>
                <a:cubicBezTo>
                  <a:pt x="2" y="84"/>
                  <a:pt x="4" y="77"/>
                  <a:pt x="7" y="70"/>
                </a:cubicBezTo>
                <a:cubicBezTo>
                  <a:pt x="11" y="61"/>
                  <a:pt x="15" y="53"/>
                  <a:pt x="19" y="47"/>
                </a:cubicBezTo>
                <a:cubicBezTo>
                  <a:pt x="20" y="45"/>
                  <a:pt x="21" y="43"/>
                  <a:pt x="22" y="42"/>
                </a:cubicBezTo>
                <a:cubicBezTo>
                  <a:pt x="28" y="33"/>
                  <a:pt x="39" y="26"/>
                  <a:pt x="48" y="22"/>
                </a:cubicBezTo>
                <a:cubicBezTo>
                  <a:pt x="56" y="20"/>
                  <a:pt x="68" y="21"/>
                  <a:pt x="76" y="23"/>
                </a:cubicBezTo>
                <a:cubicBezTo>
                  <a:pt x="80" y="23"/>
                  <a:pt x="82" y="24"/>
                  <a:pt x="83" y="26"/>
                </a:cubicBezTo>
                <a:cubicBezTo>
                  <a:pt x="87" y="30"/>
                  <a:pt x="92" y="42"/>
                  <a:pt x="92" y="47"/>
                </a:cubicBezTo>
                <a:cubicBezTo>
                  <a:pt x="93" y="54"/>
                  <a:pt x="93" y="61"/>
                  <a:pt x="92" y="66"/>
                </a:cubicBezTo>
                <a:cubicBezTo>
                  <a:pt x="91" y="83"/>
                  <a:pt x="86" y="99"/>
                  <a:pt x="77" y="113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86" name="rect 586"/>
          <p:cNvSpPr/>
          <p:nvPr/>
        </p:nvSpPr>
        <p:spPr>
          <a:xfrm>
            <a:off x="592403" y="3778694"/>
            <a:ext cx="132016" cy="132067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88" name="picture 58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3284581" y="8586578"/>
            <a:ext cx="197764" cy="67094"/>
          </a:xfrm>
          <a:prstGeom prst="rect">
            <a:avLst/>
          </a:prstGeom>
        </p:spPr>
      </p:pic>
      <p:sp>
        <p:nvSpPr>
          <p:cNvPr id="590" name="path 590"/>
          <p:cNvSpPr/>
          <p:nvPr/>
        </p:nvSpPr>
        <p:spPr>
          <a:xfrm>
            <a:off x="8102181" y="8788200"/>
            <a:ext cx="61556" cy="140995"/>
          </a:xfrm>
          <a:custGeom>
            <a:avLst/>
            <a:gdLst/>
            <a:ahLst/>
            <a:cxnLst/>
            <a:rect l="0" t="0" r="0" b="0"/>
            <a:pathLst>
              <a:path w="96" h="222">
                <a:moveTo>
                  <a:pt x="3" y="213"/>
                </a:moveTo>
                <a:lnTo>
                  <a:pt x="0" y="211"/>
                </a:lnTo>
                <a:lnTo>
                  <a:pt x="0" y="208"/>
                </a:lnTo>
                <a:cubicBezTo>
                  <a:pt x="0" y="201"/>
                  <a:pt x="1" y="196"/>
                  <a:pt x="3" y="193"/>
                </a:cubicBezTo>
                <a:cubicBezTo>
                  <a:pt x="5" y="189"/>
                  <a:pt x="9" y="188"/>
                  <a:pt x="13" y="188"/>
                </a:cubicBezTo>
                <a:cubicBezTo>
                  <a:pt x="15" y="188"/>
                  <a:pt x="18" y="188"/>
                  <a:pt x="21" y="189"/>
                </a:cubicBezTo>
                <a:cubicBezTo>
                  <a:pt x="23" y="190"/>
                  <a:pt x="26" y="191"/>
                  <a:pt x="29" y="193"/>
                </a:cubicBezTo>
                <a:lnTo>
                  <a:pt x="29" y="193"/>
                </a:lnTo>
                <a:cubicBezTo>
                  <a:pt x="30" y="193"/>
                  <a:pt x="32" y="194"/>
                  <a:pt x="33" y="195"/>
                </a:cubicBezTo>
                <a:lnTo>
                  <a:pt x="36" y="196"/>
                </a:lnTo>
                <a:lnTo>
                  <a:pt x="36" y="201"/>
                </a:lnTo>
                <a:cubicBezTo>
                  <a:pt x="36" y="207"/>
                  <a:pt x="36" y="212"/>
                  <a:pt x="34" y="215"/>
                </a:cubicBezTo>
                <a:cubicBezTo>
                  <a:pt x="31" y="219"/>
                  <a:pt x="28" y="222"/>
                  <a:pt x="20" y="222"/>
                </a:cubicBezTo>
                <a:cubicBezTo>
                  <a:pt x="17" y="222"/>
                  <a:pt x="13" y="220"/>
                  <a:pt x="10" y="219"/>
                </a:cubicBezTo>
                <a:cubicBezTo>
                  <a:pt x="8" y="217"/>
                  <a:pt x="5" y="215"/>
                  <a:pt x="3" y="213"/>
                </a:cubicBezTo>
                <a:moveTo>
                  <a:pt x="63" y="12"/>
                </a:moveTo>
                <a:cubicBezTo>
                  <a:pt x="64" y="11"/>
                  <a:pt x="65" y="10"/>
                  <a:pt x="66" y="9"/>
                </a:cubicBezTo>
                <a:cubicBezTo>
                  <a:pt x="67" y="8"/>
                  <a:pt x="68" y="7"/>
                  <a:pt x="69" y="5"/>
                </a:cubicBezTo>
                <a:cubicBezTo>
                  <a:pt x="70" y="5"/>
                  <a:pt x="71" y="3"/>
                  <a:pt x="74" y="2"/>
                </a:cubicBezTo>
                <a:cubicBezTo>
                  <a:pt x="75" y="1"/>
                  <a:pt x="77" y="1"/>
                  <a:pt x="79" y="0"/>
                </a:cubicBezTo>
                <a:lnTo>
                  <a:pt x="79" y="0"/>
                </a:lnTo>
                <a:lnTo>
                  <a:pt x="79" y="0"/>
                </a:lnTo>
                <a:cubicBezTo>
                  <a:pt x="80" y="0"/>
                  <a:pt x="81" y="0"/>
                  <a:pt x="83" y="0"/>
                </a:cubicBezTo>
                <a:cubicBezTo>
                  <a:pt x="84" y="0"/>
                  <a:pt x="85" y="0"/>
                  <a:pt x="87" y="0"/>
                </a:cubicBezTo>
                <a:cubicBezTo>
                  <a:pt x="88" y="0"/>
                  <a:pt x="90" y="1"/>
                  <a:pt x="91" y="2"/>
                </a:cubicBezTo>
                <a:cubicBezTo>
                  <a:pt x="93" y="3"/>
                  <a:pt x="94" y="5"/>
                  <a:pt x="94" y="6"/>
                </a:cubicBezTo>
                <a:cubicBezTo>
                  <a:pt x="95" y="8"/>
                  <a:pt x="96" y="10"/>
                  <a:pt x="96" y="12"/>
                </a:cubicBezTo>
                <a:cubicBezTo>
                  <a:pt x="96" y="15"/>
                  <a:pt x="96" y="17"/>
                  <a:pt x="96" y="20"/>
                </a:cubicBezTo>
                <a:cubicBezTo>
                  <a:pt x="96" y="28"/>
                  <a:pt x="91" y="40"/>
                  <a:pt x="85" y="53"/>
                </a:cubicBezTo>
                <a:cubicBezTo>
                  <a:pt x="79" y="66"/>
                  <a:pt x="72" y="80"/>
                  <a:pt x="66" y="92"/>
                </a:cubicBezTo>
                <a:cubicBezTo>
                  <a:pt x="64" y="95"/>
                  <a:pt x="63" y="98"/>
                  <a:pt x="61" y="101"/>
                </a:cubicBezTo>
                <a:cubicBezTo>
                  <a:pt x="60" y="104"/>
                  <a:pt x="59" y="106"/>
                  <a:pt x="58" y="108"/>
                </a:cubicBezTo>
                <a:lnTo>
                  <a:pt x="58" y="108"/>
                </a:lnTo>
                <a:lnTo>
                  <a:pt x="57" y="111"/>
                </a:lnTo>
                <a:cubicBezTo>
                  <a:pt x="56" y="111"/>
                  <a:pt x="56" y="111"/>
                  <a:pt x="56" y="111"/>
                </a:cubicBezTo>
                <a:lnTo>
                  <a:pt x="56" y="112"/>
                </a:lnTo>
                <a:cubicBezTo>
                  <a:pt x="53" y="118"/>
                  <a:pt x="51" y="121"/>
                  <a:pt x="50" y="124"/>
                </a:cubicBezTo>
                <a:cubicBezTo>
                  <a:pt x="49" y="126"/>
                  <a:pt x="49" y="128"/>
                  <a:pt x="49" y="129"/>
                </a:cubicBezTo>
                <a:cubicBezTo>
                  <a:pt x="49" y="130"/>
                  <a:pt x="48" y="131"/>
                  <a:pt x="48" y="133"/>
                </a:cubicBezTo>
                <a:cubicBezTo>
                  <a:pt x="47" y="134"/>
                  <a:pt x="47" y="136"/>
                  <a:pt x="46" y="138"/>
                </a:cubicBezTo>
                <a:cubicBezTo>
                  <a:pt x="45" y="139"/>
                  <a:pt x="44" y="141"/>
                  <a:pt x="43" y="142"/>
                </a:cubicBezTo>
                <a:lnTo>
                  <a:pt x="43" y="142"/>
                </a:lnTo>
                <a:cubicBezTo>
                  <a:pt x="42" y="144"/>
                  <a:pt x="41" y="145"/>
                  <a:pt x="40" y="146"/>
                </a:cubicBezTo>
                <a:cubicBezTo>
                  <a:pt x="40" y="147"/>
                  <a:pt x="39" y="148"/>
                  <a:pt x="38" y="148"/>
                </a:cubicBezTo>
                <a:cubicBezTo>
                  <a:pt x="37" y="149"/>
                  <a:pt x="36" y="150"/>
                  <a:pt x="36" y="150"/>
                </a:cubicBezTo>
                <a:cubicBezTo>
                  <a:pt x="34" y="151"/>
                  <a:pt x="33" y="151"/>
                  <a:pt x="31" y="151"/>
                </a:cubicBezTo>
                <a:cubicBezTo>
                  <a:pt x="30" y="151"/>
                  <a:pt x="29" y="150"/>
                  <a:pt x="27" y="149"/>
                </a:cubicBezTo>
                <a:cubicBezTo>
                  <a:pt x="27" y="149"/>
                  <a:pt x="26" y="149"/>
                  <a:pt x="26" y="148"/>
                </a:cubicBezTo>
                <a:cubicBezTo>
                  <a:pt x="26" y="148"/>
                  <a:pt x="25" y="148"/>
                  <a:pt x="25" y="147"/>
                </a:cubicBezTo>
                <a:cubicBezTo>
                  <a:pt x="21" y="142"/>
                  <a:pt x="23" y="136"/>
                  <a:pt x="25" y="129"/>
                </a:cubicBezTo>
                <a:lnTo>
                  <a:pt x="25" y="129"/>
                </a:lnTo>
                <a:cubicBezTo>
                  <a:pt x="25" y="127"/>
                  <a:pt x="26" y="125"/>
                  <a:pt x="26" y="123"/>
                </a:cubicBezTo>
                <a:cubicBezTo>
                  <a:pt x="27" y="119"/>
                  <a:pt x="28" y="115"/>
                  <a:pt x="28" y="111"/>
                </a:cubicBezTo>
                <a:cubicBezTo>
                  <a:pt x="29" y="108"/>
                  <a:pt x="30" y="104"/>
                  <a:pt x="31" y="100"/>
                </a:cubicBezTo>
                <a:cubicBezTo>
                  <a:pt x="32" y="96"/>
                  <a:pt x="33" y="93"/>
                  <a:pt x="34" y="89"/>
                </a:cubicBezTo>
                <a:cubicBezTo>
                  <a:pt x="34" y="85"/>
                  <a:pt x="35" y="82"/>
                  <a:pt x="36" y="78"/>
                </a:cubicBezTo>
                <a:cubicBezTo>
                  <a:pt x="38" y="72"/>
                  <a:pt x="40" y="66"/>
                  <a:pt x="41" y="61"/>
                </a:cubicBezTo>
                <a:cubicBezTo>
                  <a:pt x="43" y="56"/>
                  <a:pt x="44" y="52"/>
                  <a:pt x="46" y="47"/>
                </a:cubicBezTo>
                <a:cubicBezTo>
                  <a:pt x="48" y="43"/>
                  <a:pt x="50" y="39"/>
                  <a:pt x="52" y="35"/>
                </a:cubicBezTo>
                <a:cubicBezTo>
                  <a:pt x="54" y="30"/>
                  <a:pt x="56" y="26"/>
                  <a:pt x="59" y="21"/>
                </a:cubicBezTo>
                <a:cubicBezTo>
                  <a:pt x="59" y="19"/>
                  <a:pt x="60" y="17"/>
                  <a:pt x="61" y="16"/>
                </a:cubicBezTo>
                <a:cubicBezTo>
                  <a:pt x="62" y="15"/>
                  <a:pt x="62" y="13"/>
                  <a:pt x="63" y="12"/>
                </a:cubicBezTo>
              </a:path>
            </a:pathLst>
          </a:custGeom>
          <a:solidFill>
            <a:srgbClr val="5EAF3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92" name="picture 59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7629769" y="8413684"/>
            <a:ext cx="86080" cy="86969"/>
          </a:xfrm>
          <a:prstGeom prst="rect">
            <a:avLst/>
          </a:prstGeom>
        </p:spPr>
      </p:pic>
      <p:pic>
        <p:nvPicPr>
          <p:cNvPr id="594" name="picture 59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7710001" y="9049991"/>
            <a:ext cx="369744" cy="19635"/>
          </a:xfrm>
          <a:prstGeom prst="rect">
            <a:avLst/>
          </a:prstGeom>
        </p:spPr>
      </p:pic>
      <p:pic>
        <p:nvPicPr>
          <p:cNvPr id="596" name="picture 59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7626729" y="8299093"/>
            <a:ext cx="85102" cy="85115"/>
          </a:xfrm>
          <a:prstGeom prst="rect">
            <a:avLst/>
          </a:prstGeom>
        </p:spPr>
      </p:pic>
      <p:pic>
        <p:nvPicPr>
          <p:cNvPr id="598" name="picture 59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7633887" y="8430021"/>
            <a:ext cx="79198" cy="51546"/>
          </a:xfrm>
          <a:prstGeom prst="rect">
            <a:avLst/>
          </a:prstGeom>
        </p:spPr>
      </p:pic>
      <p:sp>
        <p:nvSpPr>
          <p:cNvPr id="600" name="rect 600"/>
          <p:cNvSpPr/>
          <p:nvPr/>
        </p:nvSpPr>
        <p:spPr>
          <a:xfrm>
            <a:off x="7626722" y="8441713"/>
            <a:ext cx="93141" cy="29057"/>
          </a:xfrm>
          <a:prstGeom prst="rect">
            <a:avLst/>
          </a:prstGeom>
          <a:solidFill>
            <a:srgbClr val="1A8CC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02" name="textbox 602"/>
          <p:cNvSpPr/>
          <p:nvPr/>
        </p:nvSpPr>
        <p:spPr>
          <a:xfrm>
            <a:off x="7614022" y="8435699"/>
            <a:ext cx="118745" cy="47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2000"/>
              </a:lnSpc>
              <a:tabLst>
                <a:tab pos="23495" algn="l"/>
              </a:tabLst>
            </a:pPr>
            <a:r>
              <a:rPr sz="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2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www</a:t>
            </a:r>
            <a:r>
              <a:rPr sz="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604" name="picture 60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7645138" y="8475096"/>
            <a:ext cx="56479" cy="20242"/>
          </a:xfrm>
          <a:prstGeom prst="rect">
            <a:avLst/>
          </a:prstGeom>
        </p:spPr>
      </p:pic>
      <p:pic>
        <p:nvPicPr>
          <p:cNvPr id="606" name="picture 60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7646020" y="8416979"/>
            <a:ext cx="54723" cy="18712"/>
          </a:xfrm>
          <a:prstGeom prst="rect">
            <a:avLst/>
          </a:prstGeom>
        </p:spPr>
      </p:pic>
      <p:pic>
        <p:nvPicPr>
          <p:cNvPr id="608" name="picture 60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6962107" y="9127005"/>
            <a:ext cx="17517" cy="6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6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2475303"/>
            <a:ext cx="15335997" cy="8000691"/>
          </a:xfrm>
          <a:prstGeom prst="rect">
            <a:avLst/>
          </a:prstGeom>
        </p:spPr>
      </p:pic>
      <p:sp>
        <p:nvSpPr>
          <p:cNvPr id="612" name="textbox 612"/>
          <p:cNvSpPr/>
          <p:nvPr/>
        </p:nvSpPr>
        <p:spPr>
          <a:xfrm>
            <a:off x="1152349" y="698603"/>
            <a:ext cx="4470400" cy="14674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88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专业产品</a:t>
            </a:r>
            <a:endParaRPr sz="8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0810" algn="l" rtl="0" eaLnBrk="0">
              <a:lnSpc>
                <a:spcPct val="91000"/>
              </a:lnSpc>
              <a:spcBef>
                <a:spcPts val="250"/>
              </a:spcBef>
            </a:pPr>
            <a:r>
              <a:rPr sz="14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硒鼓、粉筒、墨盒、墨水、</a:t>
            </a:r>
            <a:r>
              <a:rPr sz="14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色带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picture 6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37797" y="386"/>
            <a:ext cx="10301756" cy="5119972"/>
          </a:xfrm>
          <a:prstGeom prst="rect">
            <a:avLst/>
          </a:prstGeom>
        </p:spPr>
      </p:pic>
      <p:pic>
        <p:nvPicPr>
          <p:cNvPr id="616" name="picture 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555" y="8005035"/>
            <a:ext cx="8495524" cy="2470966"/>
          </a:xfrm>
          <a:prstGeom prst="rect">
            <a:avLst/>
          </a:prstGeom>
        </p:spPr>
      </p:pic>
      <p:pic>
        <p:nvPicPr>
          <p:cNvPr id="618" name="picture 6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498089" y="5123319"/>
            <a:ext cx="2598572" cy="2363685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9082292" y="7410178"/>
            <a:ext cx="6257263" cy="2949092"/>
            <a:chOff x="0" y="0"/>
            <a:chExt cx="6257263" cy="2949092"/>
          </a:xfrm>
        </p:grpSpPr>
        <p:pic>
          <p:nvPicPr>
            <p:cNvPr id="620" name="picture 6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6257263" cy="2949092"/>
            </a:xfrm>
            <a:prstGeom prst="rect">
              <a:avLst/>
            </a:prstGeom>
          </p:spPr>
        </p:pic>
        <p:sp>
          <p:nvSpPr>
            <p:cNvPr id="622" name="textbox 622"/>
            <p:cNvSpPr/>
            <p:nvPr/>
          </p:nvSpPr>
          <p:spPr>
            <a:xfrm>
              <a:off x="-12700" y="-12700"/>
              <a:ext cx="6282690" cy="29813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1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5504180" algn="l" rtl="0" eaLnBrk="0">
                <a:lnSpc>
                  <a:spcPct val="69000"/>
                </a:lnSpc>
              </a:pPr>
              <a:endParaRPr sz="1700" dirty="0">
                <a:latin typeface="Cambria" panose="02040503050406030204"/>
                <a:ea typeface="Cambria" panose="02040503050406030204"/>
                <a:cs typeface="Cambria" panose="02040503050406030204"/>
              </a:endParaRPr>
            </a:p>
          </p:txBody>
        </p:sp>
      </p:grpSp>
      <p:sp>
        <p:nvSpPr>
          <p:cNvPr id="624" name="textbox 624"/>
          <p:cNvSpPr/>
          <p:nvPr/>
        </p:nvSpPr>
        <p:spPr>
          <a:xfrm>
            <a:off x="2882227" y="8344536"/>
            <a:ext cx="5388609" cy="1290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200" kern="0" spc="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我们以硒鼓为核心，基于本地化的不同应用场景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需求，提供更专业、更高效、更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健康、更愉悦的办公打印耗材产品及解决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方案。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320" indent="-7620" algn="l" rtl="0" eaLnBrk="0">
              <a:lnSpc>
                <a:spcPct val="95000"/>
              </a:lnSpc>
              <a:spcBef>
                <a:spcPts val="36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在产品质量方面，    我们的产品打印质量好，持续稳定，不良率低，产品组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合优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、新品上市快、卖点独特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具备快速迭代、持续</a:t>
            </a:r>
            <a:r>
              <a:rPr sz="12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优化、不断推出新产品的能力。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26" name="picture 6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899492" y="2759582"/>
            <a:ext cx="2598597" cy="2363724"/>
          </a:xfrm>
          <a:prstGeom prst="rect">
            <a:avLst/>
          </a:prstGeom>
        </p:spPr>
      </p:pic>
      <p:pic>
        <p:nvPicPr>
          <p:cNvPr id="628" name="picture 6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02334" y="2759582"/>
            <a:ext cx="2598572" cy="2363724"/>
          </a:xfrm>
          <a:prstGeom prst="rect">
            <a:avLst/>
          </a:prstGeom>
        </p:spPr>
      </p:pic>
      <p:pic>
        <p:nvPicPr>
          <p:cNvPr id="630" name="picture 6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300920" y="5123319"/>
            <a:ext cx="2598572" cy="2363685"/>
          </a:xfrm>
          <a:prstGeom prst="rect">
            <a:avLst/>
          </a:prstGeom>
        </p:spPr>
      </p:pic>
      <p:sp>
        <p:nvSpPr>
          <p:cNvPr id="632" name="textbox 632"/>
          <p:cNvSpPr/>
          <p:nvPr/>
        </p:nvSpPr>
        <p:spPr>
          <a:xfrm>
            <a:off x="612880" y="915661"/>
            <a:ext cx="3664584" cy="12172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415" algn="l" rtl="0" eaLnBrk="0">
              <a:lnSpc>
                <a:spcPct val="91000"/>
              </a:lnSpc>
            </a:pPr>
            <a:r>
              <a:rPr sz="41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专业产品及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445"/>
              </a:spcBef>
            </a:pPr>
            <a:r>
              <a:rPr sz="41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解决方案服务商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4" name="textbox 634"/>
          <p:cNvSpPr/>
          <p:nvPr/>
        </p:nvSpPr>
        <p:spPr>
          <a:xfrm>
            <a:off x="6006465" y="5394206"/>
            <a:ext cx="2360929" cy="7988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更健康: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905" algn="l" rtl="0" eaLnBrk="0">
              <a:lnSpc>
                <a:spcPct val="97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六大认证，多重环保(原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材料绿色可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收回使用)保护，从源头到使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用关注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打印健康；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6" name="textbox 636"/>
          <p:cNvSpPr/>
          <p:nvPr/>
        </p:nvSpPr>
        <p:spPr>
          <a:xfrm>
            <a:off x="3476321" y="3035054"/>
            <a:ext cx="2310129" cy="7981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9000"/>
              </a:lnSpc>
            </a:pPr>
            <a:r>
              <a:rPr sz="1100" b="1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更高效：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050" indent="-6350" algn="l" rtl="0" eaLnBrk="0">
              <a:lnSpc>
                <a:spcPct val="95000"/>
              </a:lnSpc>
              <a:spcBef>
                <a:spcPts val="615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打印页数更多，型号齐全、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规格丰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富、安装便捷、机器适配，提升办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8000"/>
              </a:lnSpc>
              <a:spcBef>
                <a:spcPts val="135"/>
              </a:spcBef>
            </a:pPr>
            <a:r>
              <a:rPr sz="1100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公效率；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8" name="textbox 638"/>
          <p:cNvSpPr/>
          <p:nvPr/>
        </p:nvSpPr>
        <p:spPr>
          <a:xfrm>
            <a:off x="883387" y="5394815"/>
            <a:ext cx="2157095" cy="7981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更专业: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97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单张打印成本低，高质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量打印输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出，流畅不卡纸，图文清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晰，色 </a:t>
            </a:r>
            <a:r>
              <a:rPr sz="12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泽如新；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0" name="textbox 640"/>
          <p:cNvSpPr/>
          <p:nvPr/>
        </p:nvSpPr>
        <p:spPr>
          <a:xfrm>
            <a:off x="8605342" y="3036120"/>
            <a:ext cx="2309495" cy="6153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更愉悦: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0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indent="-2540" algn="l" rtl="0" eaLnBrk="0">
              <a:lnSpc>
                <a:spcPct val="96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高效健康、逼真艳丽的输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出，带来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赏心悦目的打印体验。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picture 6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024824" y="1429579"/>
            <a:ext cx="6792214" cy="5094151"/>
          </a:xfrm>
          <a:prstGeom prst="rect">
            <a:avLst/>
          </a:prstGeom>
        </p:spPr>
      </p:pic>
      <p:sp>
        <p:nvSpPr>
          <p:cNvPr id="646" name="textbox 646"/>
          <p:cNvSpPr/>
          <p:nvPr/>
        </p:nvSpPr>
        <p:spPr>
          <a:xfrm>
            <a:off x="3960655" y="5594207"/>
            <a:ext cx="3339465" cy="9004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6300" kern="0" spc="220" dirty="0">
                <a:solidFill>
                  <a:srgbClr val="9A9A9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研发测试</a:t>
            </a:r>
            <a:endParaRPr sz="6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8" name="textbox 648"/>
          <p:cNvSpPr/>
          <p:nvPr/>
        </p:nvSpPr>
        <p:spPr>
          <a:xfrm>
            <a:off x="3952478" y="6869121"/>
            <a:ext cx="3223895" cy="647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2540" algn="l" rtl="0" eaLnBrk="0">
              <a:lnSpc>
                <a:spcPct val="97000"/>
              </a:lnSpc>
            </a:pPr>
            <a:r>
              <a:rPr sz="14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多达200多台测试设备，</a:t>
            </a:r>
            <a:r>
              <a:rPr sz="14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包括各品牌经典  </a:t>
            </a:r>
            <a:r>
              <a:rPr sz="14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款、热销款、新款复印机、打印机</a:t>
            </a:r>
            <a:r>
              <a:rPr sz="14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等，保 </a:t>
            </a:r>
            <a:r>
              <a:rPr sz="14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证产品完美适配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50" name="picture 6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045677" y="6811785"/>
            <a:ext cx="3142555" cy="2356916"/>
          </a:xfrm>
          <a:prstGeom prst="rect">
            <a:avLst/>
          </a:prstGeom>
        </p:spPr>
      </p:pic>
      <p:sp>
        <p:nvSpPr>
          <p:cNvPr id="652" name="textbox 652"/>
          <p:cNvSpPr/>
          <p:nvPr/>
        </p:nvSpPr>
        <p:spPr>
          <a:xfrm>
            <a:off x="728128" y="6253775"/>
            <a:ext cx="7706994" cy="3457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220085" algn="l" rtl="0" eaLnBrk="0">
              <a:lnSpc>
                <a:spcPts val="11415"/>
              </a:lnSpc>
            </a:pPr>
            <a:r>
              <a:rPr sz="16100" kern="0" spc="1620" dirty="0">
                <a:solidFill>
                  <a:srgbClr val="C69D63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Our</a:t>
            </a:r>
            <a:endParaRPr sz="161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  <a:p>
            <a:pPr marL="12700" algn="l" rtl="0" eaLnBrk="0">
              <a:lnSpc>
                <a:spcPct val="80000"/>
              </a:lnSpc>
              <a:spcBef>
                <a:spcPts val="150"/>
              </a:spcBef>
            </a:pPr>
            <a:r>
              <a:rPr sz="16100" kern="0" spc="1150" dirty="0">
                <a:solidFill>
                  <a:srgbClr val="C69D63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Factory</a:t>
            </a:r>
            <a:endParaRPr sz="161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</p:txBody>
      </p:sp>
      <p:pic>
        <p:nvPicPr>
          <p:cNvPr id="654" name="picture 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7416" y="2397760"/>
            <a:ext cx="3007440" cy="2255580"/>
          </a:xfrm>
          <a:prstGeom prst="rect">
            <a:avLst/>
          </a:prstGeom>
        </p:spPr>
      </p:pic>
      <p:pic>
        <p:nvPicPr>
          <p:cNvPr id="656" name="picture 6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37425" y="5567108"/>
            <a:ext cx="3007431" cy="2255570"/>
          </a:xfrm>
          <a:prstGeom prst="rect">
            <a:avLst/>
          </a:prstGeom>
        </p:spPr>
      </p:pic>
      <p:sp>
        <p:nvSpPr>
          <p:cNvPr id="658" name="textbox 658"/>
          <p:cNvSpPr/>
          <p:nvPr/>
        </p:nvSpPr>
        <p:spPr>
          <a:xfrm>
            <a:off x="3952478" y="2449436"/>
            <a:ext cx="3347720" cy="1587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91000"/>
              </a:lnSpc>
            </a:pPr>
            <a:r>
              <a:rPr sz="6300" kern="0" spc="220" dirty="0">
                <a:solidFill>
                  <a:srgbClr val="9A9A9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原材料仓</a:t>
            </a:r>
            <a:endParaRPr sz="6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7000"/>
              </a:lnSpc>
            </a:pPr>
            <a:endParaRPr sz="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830" indent="-24130" algn="l" rtl="0" eaLnBrk="0">
              <a:lnSpc>
                <a:spcPct val="96000"/>
              </a:lnSpc>
              <a:spcBef>
                <a:spcPts val="0"/>
              </a:spcBef>
            </a:pPr>
            <a:r>
              <a:rPr sz="14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采用恒温仓库，保持存储环境温湿</a:t>
            </a:r>
            <a:r>
              <a:rPr sz="14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度恒定   </a:t>
            </a:r>
            <a:r>
              <a:rPr sz="1400" kern="0" spc="1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,以保证碳粉品质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0" name="textbox 660"/>
          <p:cNvSpPr/>
          <p:nvPr/>
        </p:nvSpPr>
        <p:spPr>
          <a:xfrm>
            <a:off x="11557162" y="6892338"/>
            <a:ext cx="3304540" cy="15138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115" algn="l" rtl="0" eaLnBrk="0">
              <a:lnSpc>
                <a:spcPct val="91000"/>
              </a:lnSpc>
            </a:pPr>
            <a:r>
              <a:rPr sz="4200" kern="0" spc="70" dirty="0">
                <a:solidFill>
                  <a:srgbClr val="9A9A9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自动化生产线</a:t>
            </a:r>
            <a:endParaRPr sz="4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2000"/>
              </a:lnSpc>
              <a:spcBef>
                <a:spcPts val="420"/>
              </a:spcBef>
            </a:pPr>
            <a:r>
              <a:rPr sz="1400" kern="0" spc="-4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sz="1400" kern="0" spc="2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自动化生产线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985"/>
              </a:lnSpc>
            </a:pPr>
            <a:r>
              <a:rPr sz="14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 高效生产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 保证品质稳定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2" name="textbox 662"/>
          <p:cNvSpPr/>
          <p:nvPr/>
        </p:nvSpPr>
        <p:spPr>
          <a:xfrm>
            <a:off x="724249" y="559020"/>
            <a:ext cx="3829050" cy="548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900" b="1" kern="0" spc="-1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i·AICON </a:t>
            </a:r>
            <a:r>
              <a:rPr sz="39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工厂  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64" name="picture 6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024113" y="578725"/>
            <a:ext cx="489659" cy="461721"/>
          </a:xfrm>
          <a:prstGeom prst="rect">
            <a:avLst/>
          </a:prstGeom>
        </p:spPr>
      </p:pic>
      <p:sp>
        <p:nvSpPr>
          <p:cNvPr id="3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picture 6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784093" y="2068779"/>
            <a:ext cx="11590526" cy="6632994"/>
          </a:xfrm>
          <a:prstGeom prst="rect">
            <a:avLst/>
          </a:prstGeom>
        </p:spPr>
      </p:pic>
      <p:pic>
        <p:nvPicPr>
          <p:cNvPr id="674" name="picture 6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72671" y="2751975"/>
            <a:ext cx="3473494" cy="5828583"/>
          </a:xfrm>
          <a:prstGeom prst="rect">
            <a:avLst/>
          </a:prstGeom>
        </p:spPr>
      </p:pic>
      <p:pic>
        <p:nvPicPr>
          <p:cNvPr id="676" name="picture 6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5002" y="2603343"/>
            <a:ext cx="582574" cy="364108"/>
          </a:xfrm>
          <a:prstGeom prst="rect">
            <a:avLst/>
          </a:prstGeom>
        </p:spPr>
      </p:pic>
      <p:pic>
        <p:nvPicPr>
          <p:cNvPr id="678" name="picture 6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3427034" y="3020407"/>
            <a:ext cx="887105" cy="622342"/>
          </a:xfrm>
          <a:prstGeom prst="rect">
            <a:avLst/>
          </a:prstGeom>
        </p:spPr>
      </p:pic>
      <p:pic>
        <p:nvPicPr>
          <p:cNvPr id="680" name="picture 6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606114" y="3947270"/>
            <a:ext cx="112534" cy="331012"/>
          </a:xfrm>
          <a:prstGeom prst="rect">
            <a:avLst/>
          </a:prstGeom>
        </p:spPr>
      </p:pic>
      <p:pic>
        <p:nvPicPr>
          <p:cNvPr id="682" name="picture 6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241675" y="3761908"/>
            <a:ext cx="92670" cy="244944"/>
          </a:xfrm>
          <a:prstGeom prst="rect">
            <a:avLst/>
          </a:prstGeom>
        </p:spPr>
      </p:pic>
      <p:pic>
        <p:nvPicPr>
          <p:cNvPr id="684" name="picture 6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024474" y="2662937"/>
            <a:ext cx="4495245" cy="2259152"/>
          </a:xfrm>
          <a:prstGeom prst="rect">
            <a:avLst/>
          </a:prstGeom>
        </p:spPr>
      </p:pic>
      <p:pic>
        <p:nvPicPr>
          <p:cNvPr id="686" name="picture 6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2672305" y="2881377"/>
            <a:ext cx="847414" cy="774606"/>
          </a:xfrm>
          <a:prstGeom prst="rect">
            <a:avLst/>
          </a:prstGeom>
        </p:spPr>
      </p:pic>
      <p:pic>
        <p:nvPicPr>
          <p:cNvPr id="688" name="picture 6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1917561" y="2808573"/>
            <a:ext cx="1039411" cy="1423214"/>
          </a:xfrm>
          <a:prstGeom prst="rect">
            <a:avLst/>
          </a:prstGeom>
        </p:spPr>
      </p:pic>
      <p:pic>
        <p:nvPicPr>
          <p:cNvPr id="690" name="picture 6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689777" y="2808575"/>
            <a:ext cx="487768" cy="1423212"/>
          </a:xfrm>
          <a:prstGeom prst="rect">
            <a:avLst/>
          </a:prstGeom>
        </p:spPr>
      </p:pic>
      <p:pic>
        <p:nvPicPr>
          <p:cNvPr id="692" name="picture 6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507436" y="2662897"/>
            <a:ext cx="1670124" cy="1568896"/>
          </a:xfrm>
          <a:prstGeom prst="rect">
            <a:avLst/>
          </a:prstGeom>
        </p:spPr>
      </p:pic>
      <p:pic>
        <p:nvPicPr>
          <p:cNvPr id="694" name="picture 6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024478" y="3338205"/>
            <a:ext cx="691836" cy="655409"/>
          </a:xfrm>
          <a:prstGeom prst="rect">
            <a:avLst/>
          </a:prstGeom>
        </p:spPr>
      </p:pic>
      <p:pic>
        <p:nvPicPr>
          <p:cNvPr id="696" name="picture 6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8865587" y="3775140"/>
            <a:ext cx="205231" cy="781215"/>
          </a:xfrm>
          <a:prstGeom prst="rect">
            <a:avLst/>
          </a:prstGeom>
        </p:spPr>
      </p:pic>
      <p:pic>
        <p:nvPicPr>
          <p:cNvPr id="698" name="picture 69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885107" y="4306120"/>
            <a:ext cx="1497689" cy="615980"/>
          </a:xfrm>
          <a:prstGeom prst="rect">
            <a:avLst/>
          </a:prstGeom>
        </p:spPr>
      </p:pic>
      <p:pic>
        <p:nvPicPr>
          <p:cNvPr id="700" name="picture 70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8375692" y="3914182"/>
            <a:ext cx="695128" cy="642175"/>
          </a:xfrm>
          <a:prstGeom prst="rect">
            <a:avLst/>
          </a:prstGeom>
        </p:spPr>
      </p:pic>
      <p:pic>
        <p:nvPicPr>
          <p:cNvPr id="702" name="picture 7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8561078" y="4364337"/>
            <a:ext cx="418462" cy="205244"/>
          </a:xfrm>
          <a:prstGeom prst="rect">
            <a:avLst/>
          </a:prstGeom>
        </p:spPr>
      </p:pic>
      <p:pic>
        <p:nvPicPr>
          <p:cNvPr id="704" name="picture 70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8725631" y="3669199"/>
            <a:ext cx="990681" cy="1252893"/>
          </a:xfrm>
          <a:prstGeom prst="rect">
            <a:avLst/>
          </a:prstGeom>
        </p:spPr>
      </p:pic>
      <p:pic>
        <p:nvPicPr>
          <p:cNvPr id="706" name="picture 70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9560756" y="3146204"/>
            <a:ext cx="496303" cy="847394"/>
          </a:xfrm>
          <a:prstGeom prst="rect">
            <a:avLst/>
          </a:prstGeom>
        </p:spPr>
      </p:pic>
      <p:pic>
        <p:nvPicPr>
          <p:cNvPr id="708" name="picture 70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10382787" y="2921097"/>
            <a:ext cx="124649" cy="1385023"/>
          </a:xfrm>
          <a:prstGeom prst="rect">
            <a:avLst/>
          </a:prstGeom>
        </p:spPr>
      </p:pic>
      <p:pic>
        <p:nvPicPr>
          <p:cNvPr id="710" name="picture 7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9716315" y="3613624"/>
            <a:ext cx="666483" cy="692492"/>
          </a:xfrm>
          <a:prstGeom prst="rect">
            <a:avLst/>
          </a:prstGeom>
        </p:spPr>
      </p:pic>
      <p:pic>
        <p:nvPicPr>
          <p:cNvPr id="712" name="picture 7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9984466" y="3146204"/>
            <a:ext cx="450163" cy="1159916"/>
          </a:xfrm>
          <a:prstGeom prst="rect">
            <a:avLst/>
          </a:prstGeom>
        </p:spPr>
      </p:pic>
      <p:pic>
        <p:nvPicPr>
          <p:cNvPr id="714" name="picture 7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10382790" y="2921101"/>
            <a:ext cx="1794776" cy="1385036"/>
          </a:xfrm>
          <a:prstGeom prst="rect">
            <a:avLst/>
          </a:prstGeom>
        </p:spPr>
      </p:pic>
      <p:pic>
        <p:nvPicPr>
          <p:cNvPr id="716" name="picture 7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12149295" y="4231792"/>
            <a:ext cx="264839" cy="576114"/>
          </a:xfrm>
          <a:prstGeom prst="rect">
            <a:avLst/>
          </a:prstGeom>
        </p:spPr>
      </p:pic>
      <p:pic>
        <p:nvPicPr>
          <p:cNvPr id="718" name="picture 71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10382797" y="4231794"/>
            <a:ext cx="1794764" cy="434085"/>
          </a:xfrm>
          <a:prstGeom prst="rect">
            <a:avLst/>
          </a:prstGeom>
        </p:spPr>
      </p:pic>
      <p:pic>
        <p:nvPicPr>
          <p:cNvPr id="720" name="picture 72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9381973" y="4409667"/>
            <a:ext cx="273342" cy="512432"/>
          </a:xfrm>
          <a:prstGeom prst="rect">
            <a:avLst/>
          </a:prstGeom>
        </p:spPr>
      </p:pic>
      <p:pic>
        <p:nvPicPr>
          <p:cNvPr id="722" name="picture 7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8719954" y="4569584"/>
            <a:ext cx="92684" cy="105930"/>
          </a:xfrm>
          <a:prstGeom prst="rect">
            <a:avLst/>
          </a:prstGeom>
        </p:spPr>
      </p:pic>
      <p:pic>
        <p:nvPicPr>
          <p:cNvPr id="724" name="picture 7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8640509" y="4635775"/>
            <a:ext cx="165493" cy="112560"/>
          </a:xfrm>
          <a:prstGeom prst="rect">
            <a:avLst/>
          </a:prstGeom>
        </p:spPr>
      </p:pic>
      <p:pic>
        <p:nvPicPr>
          <p:cNvPr id="726" name="picture 72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8018205" y="4231790"/>
            <a:ext cx="4159359" cy="1171955"/>
          </a:xfrm>
          <a:prstGeom prst="rect">
            <a:avLst/>
          </a:prstGeom>
        </p:spPr>
      </p:pic>
      <p:pic>
        <p:nvPicPr>
          <p:cNvPr id="728" name="picture 72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4184550" y="9241184"/>
            <a:ext cx="9564256" cy="462102"/>
          </a:xfrm>
          <a:prstGeom prst="rect">
            <a:avLst/>
          </a:prstGeom>
        </p:spPr>
      </p:pic>
      <p:pic>
        <p:nvPicPr>
          <p:cNvPr id="730" name="picture 73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5214246" y="2565985"/>
            <a:ext cx="263461" cy="201485"/>
          </a:xfrm>
          <a:prstGeom prst="rect">
            <a:avLst/>
          </a:prstGeom>
        </p:spPr>
      </p:pic>
      <p:pic>
        <p:nvPicPr>
          <p:cNvPr id="732" name="picture 732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4997273" y="2109530"/>
            <a:ext cx="2826947" cy="1516659"/>
          </a:xfrm>
          <a:prstGeom prst="rect">
            <a:avLst/>
          </a:prstGeom>
        </p:spPr>
      </p:pic>
      <p:sp>
        <p:nvSpPr>
          <p:cNvPr id="734" name="textbox 734"/>
          <p:cNvSpPr/>
          <p:nvPr/>
        </p:nvSpPr>
        <p:spPr>
          <a:xfrm>
            <a:off x="515943" y="1843999"/>
            <a:ext cx="3142614" cy="12166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415" indent="-5715" algn="l" rtl="0" eaLnBrk="0">
              <a:lnSpc>
                <a:spcPct val="95000"/>
              </a:lnSpc>
            </a:pPr>
            <a:r>
              <a:rPr sz="41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全球营销网络</a:t>
            </a:r>
            <a:r>
              <a:rPr sz="4100" b="1" kern="0" spc="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4100" b="1" kern="0" spc="-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2024</a:t>
            </a:r>
            <a:endParaRPr sz="4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36" name="picture 73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8071639" y="5330709"/>
            <a:ext cx="73177" cy="72796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 rot="21600000">
            <a:off x="7974546" y="5178961"/>
            <a:ext cx="267348" cy="194398"/>
            <a:chOff x="0" y="0"/>
            <a:chExt cx="267348" cy="194398"/>
          </a:xfrm>
        </p:grpSpPr>
        <p:sp>
          <p:nvSpPr>
            <p:cNvPr id="738" name="path 738"/>
            <p:cNvSpPr/>
            <p:nvPr/>
          </p:nvSpPr>
          <p:spPr>
            <a:xfrm>
              <a:off x="0" y="0"/>
              <a:ext cx="267348" cy="194398"/>
            </a:xfrm>
            <a:custGeom>
              <a:avLst/>
              <a:gdLst/>
              <a:ahLst/>
              <a:cxnLst/>
              <a:rect l="0" t="0" r="0" b="0"/>
              <a:pathLst>
                <a:path w="421" h="306">
                  <a:moveTo>
                    <a:pt x="116" y="0"/>
                  </a:moveTo>
                  <a:lnTo>
                    <a:pt x="304" y="0"/>
                  </a:lnTo>
                  <a:cubicBezTo>
                    <a:pt x="368" y="0"/>
                    <a:pt x="421" y="44"/>
                    <a:pt x="421" y="98"/>
                  </a:cubicBezTo>
                  <a:cubicBezTo>
                    <a:pt x="421" y="152"/>
                    <a:pt x="368" y="196"/>
                    <a:pt x="304" y="196"/>
                  </a:cubicBezTo>
                  <a:lnTo>
                    <a:pt x="239" y="196"/>
                  </a:lnTo>
                  <a:cubicBezTo>
                    <a:pt x="236" y="196"/>
                    <a:pt x="231" y="199"/>
                    <a:pt x="231" y="202"/>
                  </a:cubicBezTo>
                  <a:lnTo>
                    <a:pt x="210" y="306"/>
                  </a:lnTo>
                  <a:lnTo>
                    <a:pt x="189" y="202"/>
                  </a:lnTo>
                  <a:cubicBezTo>
                    <a:pt x="189" y="199"/>
                    <a:pt x="185" y="196"/>
                    <a:pt x="181" y="196"/>
                  </a:cubicBezTo>
                  <a:lnTo>
                    <a:pt x="116" y="196"/>
                  </a:lnTo>
                  <a:cubicBezTo>
                    <a:pt x="52" y="196"/>
                    <a:pt x="0" y="152"/>
                    <a:pt x="0" y="98"/>
                  </a:cubicBezTo>
                  <a:cubicBezTo>
                    <a:pt x="0" y="44"/>
                    <a:pt x="52" y="0"/>
                    <a:pt x="116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40" name="path 740"/>
            <p:cNvSpPr/>
            <p:nvPr/>
          </p:nvSpPr>
          <p:spPr>
            <a:xfrm>
              <a:off x="133680" y="0"/>
              <a:ext cx="133667" cy="194398"/>
            </a:xfrm>
            <a:custGeom>
              <a:avLst/>
              <a:gdLst/>
              <a:ahLst/>
              <a:cxnLst/>
              <a:rect l="0" t="0" r="0" b="0"/>
              <a:pathLst>
                <a:path w="210" h="306">
                  <a:moveTo>
                    <a:pt x="0" y="0"/>
                  </a:moveTo>
                  <a:lnTo>
                    <a:pt x="94" y="0"/>
                  </a:lnTo>
                  <a:cubicBezTo>
                    <a:pt x="158" y="0"/>
                    <a:pt x="210" y="44"/>
                    <a:pt x="210" y="98"/>
                  </a:cubicBezTo>
                  <a:cubicBezTo>
                    <a:pt x="210" y="152"/>
                    <a:pt x="158" y="196"/>
                    <a:pt x="94" y="196"/>
                  </a:cubicBezTo>
                  <a:lnTo>
                    <a:pt x="29" y="196"/>
                  </a:lnTo>
                  <a:cubicBezTo>
                    <a:pt x="25" y="196"/>
                    <a:pt x="21" y="199"/>
                    <a:pt x="20" y="202"/>
                  </a:cubicBez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742" name="picture 74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7700405" y="4841034"/>
            <a:ext cx="525509" cy="787806"/>
          </a:xfrm>
          <a:prstGeom prst="rect">
            <a:avLst/>
          </a:prstGeom>
        </p:spPr>
      </p:pic>
      <p:pic>
        <p:nvPicPr>
          <p:cNvPr id="744" name="picture 74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7700400" y="4999905"/>
            <a:ext cx="1963371" cy="993059"/>
          </a:xfrm>
          <a:prstGeom prst="rect">
            <a:avLst/>
          </a:prstGeom>
        </p:spPr>
      </p:pic>
      <p:pic>
        <p:nvPicPr>
          <p:cNvPr id="746" name="picture 74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9759354" y="5754640"/>
            <a:ext cx="139014" cy="112534"/>
          </a:xfrm>
          <a:prstGeom prst="rect">
            <a:avLst/>
          </a:prstGeom>
        </p:spPr>
      </p:pic>
      <p:pic>
        <p:nvPicPr>
          <p:cNvPr id="748" name="picture 74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9759357" y="5814184"/>
            <a:ext cx="139001" cy="297954"/>
          </a:xfrm>
          <a:prstGeom prst="rect">
            <a:avLst/>
          </a:prstGeom>
        </p:spPr>
      </p:pic>
      <p:pic>
        <p:nvPicPr>
          <p:cNvPr id="750" name="picture 75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7700400" y="5575588"/>
            <a:ext cx="1866949" cy="543153"/>
          </a:xfrm>
          <a:prstGeom prst="rect">
            <a:avLst/>
          </a:prstGeom>
        </p:spPr>
      </p:pic>
      <p:pic>
        <p:nvPicPr>
          <p:cNvPr id="752" name="picture 75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600000">
            <a:off x="8527953" y="5708284"/>
            <a:ext cx="1039393" cy="655434"/>
          </a:xfrm>
          <a:prstGeom prst="rect">
            <a:avLst/>
          </a:prstGeom>
        </p:spPr>
      </p:pic>
      <p:pic>
        <p:nvPicPr>
          <p:cNvPr id="754" name="picture 7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600000">
            <a:off x="8527956" y="5708280"/>
            <a:ext cx="1324081" cy="1933138"/>
          </a:xfrm>
          <a:prstGeom prst="rect">
            <a:avLst/>
          </a:prstGeom>
        </p:spPr>
      </p:pic>
      <p:sp>
        <p:nvSpPr>
          <p:cNvPr id="756" name="textbox 756"/>
          <p:cNvSpPr/>
          <p:nvPr/>
        </p:nvSpPr>
        <p:spPr>
          <a:xfrm>
            <a:off x="1292350" y="6024281"/>
            <a:ext cx="769619" cy="2560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69000"/>
              </a:lnSpc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Tunis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78000"/>
              </a:lnSpc>
              <a:spcBef>
                <a:spcPts val="945"/>
              </a:spcBef>
            </a:pPr>
            <a:r>
              <a:rPr sz="10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Egypt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2000"/>
              </a:lnSpc>
              <a:spcBef>
                <a:spcPts val="715"/>
              </a:spcBef>
            </a:pPr>
            <a:r>
              <a:rPr sz="9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Algeria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ts val="1550"/>
              </a:lnSpc>
            </a:pPr>
            <a:r>
              <a:rPr sz="8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Mali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415" algn="l" rtl="0" eaLnBrk="0">
              <a:lnSpc>
                <a:spcPct val="75000"/>
              </a:lnSpc>
              <a:spcBef>
                <a:spcPts val="845"/>
              </a:spcBef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congo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ts val="700"/>
              </a:lnSpc>
              <a:spcBef>
                <a:spcPts val="845"/>
              </a:spcBef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Tanzania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225" algn="l" rtl="0" eaLnBrk="0">
              <a:lnSpc>
                <a:spcPts val="1740"/>
              </a:lnSpc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uganda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ts val="1645"/>
              </a:lnSpc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Nigeria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ct val="82000"/>
              </a:lnSpc>
              <a:spcBef>
                <a:spcPts val="760"/>
              </a:spcBef>
            </a:pP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kenya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ts val="1550"/>
              </a:lnSpc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zambia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ts val="1605"/>
              </a:lnSpc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Libya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225" algn="l" rtl="0" eaLnBrk="0">
              <a:lnSpc>
                <a:spcPct val="81000"/>
              </a:lnSpc>
              <a:spcBef>
                <a:spcPts val="450"/>
              </a:spcBef>
            </a:pPr>
            <a:r>
              <a:rPr sz="9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Ethiopia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2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225" algn="l" rtl="0" eaLnBrk="0">
              <a:lnSpc>
                <a:spcPct val="67000"/>
              </a:lnSpc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Burkina</a:t>
            </a:r>
            <a:r>
              <a:rPr sz="900" kern="0" spc="1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Faso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758" name="textbox 758"/>
          <p:cNvSpPr/>
          <p:nvPr/>
        </p:nvSpPr>
        <p:spPr>
          <a:xfrm>
            <a:off x="2135939" y="4273602"/>
            <a:ext cx="1009650" cy="18764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0" algn="l" rtl="0" eaLnBrk="0">
              <a:lnSpc>
                <a:spcPct val="67000"/>
              </a:lnSpc>
              <a:spcBef>
                <a:spcPts val="0"/>
              </a:spcBef>
              <a:tabLst>
                <a:tab pos="354965" algn="l"/>
              </a:tabLst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Mexico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0" algn="l" rtl="0" eaLnBrk="0">
              <a:lnSpc>
                <a:spcPct val="67000"/>
              </a:lnSpc>
              <a:spcBef>
                <a:spcPts val="875"/>
              </a:spcBef>
              <a:tabLst>
                <a:tab pos="355600" algn="l"/>
              </a:tabLst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Ecuador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7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3365" algn="l" rtl="0" eaLnBrk="0">
              <a:lnSpc>
                <a:spcPct val="85000"/>
              </a:lnSpc>
              <a:spcBef>
                <a:spcPts val="270"/>
              </a:spcBef>
              <a:tabLst>
                <a:tab pos="345440" algn="l"/>
              </a:tabLst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Argentina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0" algn="l" rtl="0" eaLnBrk="0">
              <a:lnSpc>
                <a:spcPct val="67000"/>
              </a:lnSpc>
              <a:spcBef>
                <a:spcPts val="835"/>
              </a:spcBef>
              <a:tabLst>
                <a:tab pos="355600" algn="l"/>
              </a:tabLst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Dominica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5270" algn="l" rtl="0" eaLnBrk="0">
              <a:lnSpc>
                <a:spcPct val="87000"/>
              </a:lnSpc>
              <a:spcBef>
                <a:spcPts val="985"/>
              </a:spcBef>
              <a:tabLst>
                <a:tab pos="345440" algn="l"/>
              </a:tabLst>
            </a:pP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700" kern="0" spc="1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puerto</a:t>
            </a:r>
            <a:r>
              <a:rPr sz="700" kern="0" spc="2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1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Rico</a:t>
            </a: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241300" algn="l" rtl="0" eaLnBrk="0">
              <a:lnSpc>
                <a:spcPct val="100000"/>
              </a:lnSpc>
              <a:spcBef>
                <a:spcPts val="990"/>
              </a:spcBef>
              <a:tabLst>
                <a:tab pos="345440" algn="l"/>
              </a:tabLst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Bolivia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</a:t>
            </a:r>
            <a:r>
              <a:rPr sz="1700" kern="0" spc="80" dirty="0">
                <a:solidFill>
                  <a:srgbClr val="D96C6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el</a:t>
            </a:r>
            <a:r>
              <a:rPr sz="1700" kern="0" spc="270" dirty="0">
                <a:solidFill>
                  <a:srgbClr val="D96C6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8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Peru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1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0" algn="l" rtl="0" eaLnBrk="0">
              <a:lnSpc>
                <a:spcPct val="80000"/>
              </a:lnSpc>
              <a:tabLst>
                <a:tab pos="346075" algn="l"/>
              </a:tabLst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Paraguay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60" name="picture 760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600000">
            <a:off x="2148733" y="5998061"/>
            <a:ext cx="241824" cy="133003"/>
          </a:xfrm>
          <a:prstGeom prst="rect">
            <a:avLst/>
          </a:prstGeom>
        </p:spPr>
      </p:pic>
      <p:pic>
        <p:nvPicPr>
          <p:cNvPr id="762" name="picture 76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600000">
            <a:off x="2148737" y="5531663"/>
            <a:ext cx="241820" cy="161464"/>
          </a:xfrm>
          <a:prstGeom prst="rect">
            <a:avLst/>
          </a:prstGeom>
        </p:spPr>
      </p:pic>
      <p:pic>
        <p:nvPicPr>
          <p:cNvPr id="764" name="picture 76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600000">
            <a:off x="2148737" y="5310487"/>
            <a:ext cx="243052" cy="162018"/>
          </a:xfrm>
          <a:prstGeom prst="rect">
            <a:avLst/>
          </a:prstGeom>
        </p:spPr>
      </p:pic>
      <p:pic>
        <p:nvPicPr>
          <p:cNvPr id="766" name="picture 76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21600000">
            <a:off x="2148639" y="5098123"/>
            <a:ext cx="241381" cy="151035"/>
          </a:xfrm>
          <a:prstGeom prst="rect">
            <a:avLst/>
          </a:prstGeom>
        </p:spPr>
      </p:pic>
      <p:pic>
        <p:nvPicPr>
          <p:cNvPr id="768" name="picture 76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1600000">
            <a:off x="2148733" y="4888846"/>
            <a:ext cx="241183" cy="150739"/>
          </a:xfrm>
          <a:prstGeom prst="rect">
            <a:avLst/>
          </a:prstGeom>
        </p:spPr>
      </p:pic>
      <p:pic>
        <p:nvPicPr>
          <p:cNvPr id="770" name="picture 77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rot="21600000">
            <a:off x="2148639" y="4477918"/>
            <a:ext cx="241376" cy="160756"/>
          </a:xfrm>
          <a:prstGeom prst="rect">
            <a:avLst/>
          </a:prstGeom>
        </p:spPr>
      </p:pic>
      <p:pic>
        <p:nvPicPr>
          <p:cNvPr id="772" name="picture 77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1600000">
            <a:off x="2148639" y="4286302"/>
            <a:ext cx="241381" cy="138091"/>
          </a:xfrm>
          <a:prstGeom prst="rect">
            <a:avLst/>
          </a:prstGeom>
        </p:spPr>
      </p:pic>
      <p:pic>
        <p:nvPicPr>
          <p:cNvPr id="774" name="picture 77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rot="21600000">
            <a:off x="11857987" y="6721165"/>
            <a:ext cx="1290968" cy="1145362"/>
          </a:xfrm>
          <a:prstGeom prst="rect">
            <a:avLst/>
          </a:prstGeom>
        </p:spPr>
      </p:pic>
      <p:sp>
        <p:nvSpPr>
          <p:cNvPr id="776" name="textbox 776"/>
          <p:cNvSpPr/>
          <p:nvPr/>
        </p:nvSpPr>
        <p:spPr>
          <a:xfrm>
            <a:off x="5628429" y="6316404"/>
            <a:ext cx="899794" cy="11741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4000"/>
              </a:lnSpc>
            </a:pPr>
            <a:r>
              <a:rPr sz="4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4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4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8280" algn="l" rtl="0" eaLnBrk="0">
              <a:lnSpc>
                <a:spcPct val="84000"/>
              </a:lnSpc>
              <a:spcBef>
                <a:spcPts val="130"/>
              </a:spcBef>
            </a:pPr>
            <a:r>
              <a:rPr sz="4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4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4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5935" algn="l" rtl="0" eaLnBrk="0">
              <a:lnSpc>
                <a:spcPct val="79000"/>
              </a:lnSpc>
              <a:spcBef>
                <a:spcPts val="750"/>
              </a:spcBef>
            </a:pPr>
            <a:r>
              <a:rPr sz="6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6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6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45490" algn="l" rtl="0" eaLnBrk="0">
              <a:lnSpc>
                <a:spcPts val="375"/>
              </a:lnSpc>
              <a:spcBef>
                <a:spcPts val="830"/>
              </a:spcBef>
            </a:pPr>
            <a:r>
              <a:rPr sz="3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300" kern="0" spc="5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r>
              <a:rPr sz="3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88290" algn="l" rtl="0" eaLnBrk="0">
              <a:lnSpc>
                <a:spcPct val="78000"/>
              </a:lnSpc>
              <a:spcBef>
                <a:spcPts val="220"/>
              </a:spcBef>
            </a:pPr>
            <a:r>
              <a:rPr sz="7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7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7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87375" algn="l" rtl="0" eaLnBrk="0">
              <a:lnSpc>
                <a:spcPct val="77000"/>
              </a:lnSpc>
              <a:spcBef>
                <a:spcPts val="0"/>
              </a:spcBef>
            </a:pPr>
            <a:r>
              <a:rPr sz="6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6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6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78" name="picture 778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21600000">
            <a:off x="8395206" y="1149911"/>
            <a:ext cx="1586428" cy="586681"/>
          </a:xfrm>
          <a:prstGeom prst="rect">
            <a:avLst/>
          </a:prstGeom>
        </p:spPr>
      </p:pic>
      <p:sp>
        <p:nvSpPr>
          <p:cNvPr id="780" name="textbox 780"/>
          <p:cNvSpPr/>
          <p:nvPr/>
        </p:nvSpPr>
        <p:spPr>
          <a:xfrm>
            <a:off x="546144" y="1281643"/>
            <a:ext cx="1984375" cy="5289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4100" b="1" kern="0" spc="-5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i·AICON</a:t>
            </a:r>
            <a:endParaRPr sz="4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782" name="textbox 782"/>
          <p:cNvSpPr/>
          <p:nvPr/>
        </p:nvSpPr>
        <p:spPr>
          <a:xfrm>
            <a:off x="2467872" y="6312116"/>
            <a:ext cx="537209" cy="1468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Bulgaria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155000"/>
              </a:lnSpc>
              <a:spcBef>
                <a:spcPts val="10"/>
              </a:spcBef>
            </a:pP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Lithuania</a:t>
            </a:r>
            <a:r>
              <a:rPr sz="900" kern="0" spc="7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Romania</a:t>
            </a:r>
            <a:r>
              <a:rPr sz="900" kern="0" spc="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900" kern="0" spc="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slovakia</a:t>
            </a:r>
            <a:r>
              <a:rPr sz="9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9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Hungary</a:t>
            </a:r>
            <a:r>
              <a:rPr sz="9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0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serbia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80000"/>
              </a:lnSpc>
              <a:spcBef>
                <a:spcPts val="5"/>
              </a:spcBef>
            </a:pP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Albania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84" name="picture 78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1600000">
            <a:off x="8435284" y="2993929"/>
            <a:ext cx="1145317" cy="628958"/>
          </a:xfrm>
          <a:prstGeom prst="rect">
            <a:avLst/>
          </a:prstGeom>
        </p:spPr>
      </p:pic>
      <p:sp>
        <p:nvSpPr>
          <p:cNvPr id="786" name="textbox 786"/>
          <p:cNvSpPr/>
          <p:nvPr/>
        </p:nvSpPr>
        <p:spPr>
          <a:xfrm>
            <a:off x="1294565" y="4825522"/>
            <a:ext cx="747394" cy="999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755"/>
              </a:lnSpc>
            </a:pPr>
            <a:r>
              <a:rPr sz="10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saudi</a:t>
            </a:r>
            <a:r>
              <a:rPr sz="10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Arabi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  <a:spcBef>
                <a:spcPts val="880"/>
              </a:spcBef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Turkey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755"/>
              </a:lnSpc>
              <a:spcBef>
                <a:spcPts val="875"/>
              </a:spcBef>
            </a:pPr>
            <a:r>
              <a:rPr sz="1000" kern="0" spc="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yemen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860" algn="l" rtl="0" eaLnBrk="0">
              <a:lnSpc>
                <a:spcPct val="79000"/>
              </a:lnSpc>
              <a:spcBef>
                <a:spcPts val="875"/>
              </a:spcBef>
            </a:pPr>
            <a:r>
              <a:rPr sz="800" kern="0" spc="10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palestine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415" algn="l" rtl="0" eaLnBrk="0">
              <a:lnSpc>
                <a:spcPts val="1815"/>
              </a:lnSpc>
            </a:pPr>
            <a:r>
              <a:rPr sz="10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syria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788" name="picture 788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 rot="21600000">
            <a:off x="969574" y="5998356"/>
            <a:ext cx="251199" cy="2608202"/>
          </a:xfrm>
          <a:prstGeom prst="rect">
            <a:avLst/>
          </a:prstGeom>
        </p:spPr>
      </p:pic>
      <p:pic>
        <p:nvPicPr>
          <p:cNvPr id="790" name="picture 790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 rot="21600000">
            <a:off x="11169503" y="4940318"/>
            <a:ext cx="827506" cy="463422"/>
          </a:xfrm>
          <a:prstGeom prst="rect">
            <a:avLst/>
          </a:prstGeom>
        </p:spPr>
      </p:pic>
      <p:pic>
        <p:nvPicPr>
          <p:cNvPr id="792" name="picture 79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 rot="21600000">
            <a:off x="11169503" y="5383878"/>
            <a:ext cx="615640" cy="304558"/>
          </a:xfrm>
          <a:prstGeom prst="rect">
            <a:avLst/>
          </a:prstGeom>
        </p:spPr>
      </p:pic>
      <p:pic>
        <p:nvPicPr>
          <p:cNvPr id="794" name="picture 79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 rot="21600000">
            <a:off x="11401198" y="5639386"/>
            <a:ext cx="383947" cy="267493"/>
          </a:xfrm>
          <a:prstGeom prst="rect">
            <a:avLst/>
          </a:prstGeom>
        </p:spPr>
      </p:pic>
      <p:pic>
        <p:nvPicPr>
          <p:cNvPr id="796" name="picture 796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 rot="21600000">
            <a:off x="11401201" y="5661957"/>
            <a:ext cx="191985" cy="522998"/>
          </a:xfrm>
          <a:prstGeom prst="rect">
            <a:avLst/>
          </a:prstGeom>
        </p:spPr>
      </p:pic>
      <p:pic>
        <p:nvPicPr>
          <p:cNvPr id="798" name="picture 798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 rot="21600000">
            <a:off x="12049993" y="6198179"/>
            <a:ext cx="192026" cy="271461"/>
          </a:xfrm>
          <a:prstGeom prst="rect">
            <a:avLst/>
          </a:prstGeom>
        </p:spPr>
      </p:pic>
      <p:pic>
        <p:nvPicPr>
          <p:cNvPr id="800" name="picture 800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 rot="21600000">
            <a:off x="11454156" y="5966473"/>
            <a:ext cx="105930" cy="145643"/>
          </a:xfrm>
          <a:prstGeom prst="rect">
            <a:avLst/>
          </a:prstGeom>
        </p:spPr>
      </p:pic>
      <p:pic>
        <p:nvPicPr>
          <p:cNvPr id="802" name="picture 802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 rot="21600000">
            <a:off x="11301876" y="5959859"/>
            <a:ext cx="1022881" cy="622298"/>
          </a:xfrm>
          <a:prstGeom prst="rect">
            <a:avLst/>
          </a:prstGeom>
        </p:spPr>
      </p:pic>
      <p:pic>
        <p:nvPicPr>
          <p:cNvPr id="804" name="picture 804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 rot="21600000">
            <a:off x="2907468" y="2955639"/>
            <a:ext cx="795044" cy="718129"/>
          </a:xfrm>
          <a:prstGeom prst="rect">
            <a:avLst/>
          </a:prstGeom>
        </p:spPr>
      </p:pic>
      <p:sp>
        <p:nvSpPr>
          <p:cNvPr id="806" name="textbox 806"/>
          <p:cNvSpPr/>
          <p:nvPr/>
        </p:nvSpPr>
        <p:spPr>
          <a:xfrm>
            <a:off x="2469143" y="8404438"/>
            <a:ext cx="690244" cy="7880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Japan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34000"/>
              </a:lnSpc>
              <a:spcBef>
                <a:spcPts val="220"/>
              </a:spcBef>
            </a:pP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Bangladesh</a:t>
            </a:r>
            <a:r>
              <a:rPr sz="900" kern="0" spc="6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sri</a:t>
            </a:r>
            <a:r>
              <a:rPr sz="1000" kern="0" spc="2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Lanka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5"/>
              </a:spcBef>
            </a:pPr>
            <a:r>
              <a:rPr sz="700" kern="0" spc="1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pakistan</a:t>
            </a: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808" name="picture 808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 rot="21600000">
            <a:off x="12288342" y="4556348"/>
            <a:ext cx="509770" cy="430314"/>
          </a:xfrm>
          <a:prstGeom prst="rect">
            <a:avLst/>
          </a:prstGeom>
        </p:spPr>
      </p:pic>
      <p:pic>
        <p:nvPicPr>
          <p:cNvPr id="810" name="picture 810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 rot="21600000">
            <a:off x="11704801" y="4231797"/>
            <a:ext cx="472757" cy="54963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11616287" y="4337289"/>
            <a:ext cx="760285" cy="656005"/>
            <a:chOff x="0" y="0"/>
            <a:chExt cx="760285" cy="656005"/>
          </a:xfrm>
        </p:grpSpPr>
        <p:sp>
          <p:nvSpPr>
            <p:cNvPr id="812" name="path 812"/>
            <p:cNvSpPr/>
            <p:nvPr/>
          </p:nvSpPr>
          <p:spPr>
            <a:xfrm>
              <a:off x="0" y="0"/>
              <a:ext cx="760285" cy="656005"/>
            </a:xfrm>
            <a:custGeom>
              <a:avLst/>
              <a:gdLst/>
              <a:ahLst/>
              <a:cxnLst/>
              <a:rect l="0" t="0" r="0" b="0"/>
              <a:pathLst>
                <a:path w="1197" h="1033">
                  <a:moveTo>
                    <a:pt x="165" y="0"/>
                  </a:moveTo>
                  <a:lnTo>
                    <a:pt x="1031" y="0"/>
                  </a:lnTo>
                  <a:cubicBezTo>
                    <a:pt x="1122" y="0"/>
                    <a:pt x="1197" y="74"/>
                    <a:pt x="1197" y="165"/>
                  </a:cubicBezTo>
                  <a:lnTo>
                    <a:pt x="1197" y="496"/>
                  </a:lnTo>
                  <a:cubicBezTo>
                    <a:pt x="1197" y="587"/>
                    <a:pt x="1122" y="661"/>
                    <a:pt x="1031" y="661"/>
                  </a:cubicBezTo>
                  <a:lnTo>
                    <a:pt x="682" y="661"/>
                  </a:lnTo>
                  <a:cubicBezTo>
                    <a:pt x="671" y="661"/>
                    <a:pt x="658" y="673"/>
                    <a:pt x="656" y="684"/>
                  </a:cubicBezTo>
                  <a:lnTo>
                    <a:pt x="598" y="1033"/>
                  </a:lnTo>
                  <a:lnTo>
                    <a:pt x="540" y="684"/>
                  </a:lnTo>
                  <a:cubicBezTo>
                    <a:pt x="538" y="673"/>
                    <a:pt x="527" y="661"/>
                    <a:pt x="515" y="661"/>
                  </a:cubicBezTo>
                  <a:lnTo>
                    <a:pt x="165" y="661"/>
                  </a:lnTo>
                  <a:cubicBezTo>
                    <a:pt x="74" y="661"/>
                    <a:pt x="0" y="587"/>
                    <a:pt x="0" y="496"/>
                  </a:cubicBezTo>
                  <a:lnTo>
                    <a:pt x="0" y="165"/>
                  </a:lnTo>
                  <a:cubicBezTo>
                    <a:pt x="0" y="74"/>
                    <a:pt x="74" y="0"/>
                    <a:pt x="165" y="0"/>
                  </a:cubicBezTo>
                </a:path>
              </a:pathLst>
            </a:custGeom>
            <a:solidFill>
              <a:srgbClr val="AF4622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14" name="path 814"/>
            <p:cNvSpPr/>
            <p:nvPr/>
          </p:nvSpPr>
          <p:spPr>
            <a:xfrm>
              <a:off x="380148" y="0"/>
              <a:ext cx="380136" cy="656005"/>
            </a:xfrm>
            <a:custGeom>
              <a:avLst/>
              <a:gdLst/>
              <a:ahLst/>
              <a:cxnLst/>
              <a:rect l="0" t="0" r="0" b="0"/>
              <a:pathLst>
                <a:path w="598" h="1033">
                  <a:moveTo>
                    <a:pt x="0" y="0"/>
                  </a:moveTo>
                  <a:lnTo>
                    <a:pt x="433" y="0"/>
                  </a:lnTo>
                  <a:cubicBezTo>
                    <a:pt x="524" y="0"/>
                    <a:pt x="598" y="74"/>
                    <a:pt x="598" y="165"/>
                  </a:cubicBezTo>
                  <a:lnTo>
                    <a:pt x="598" y="496"/>
                  </a:lnTo>
                  <a:cubicBezTo>
                    <a:pt x="598" y="587"/>
                    <a:pt x="524" y="661"/>
                    <a:pt x="433" y="661"/>
                  </a:cubicBezTo>
                  <a:lnTo>
                    <a:pt x="84" y="661"/>
                  </a:lnTo>
                  <a:cubicBezTo>
                    <a:pt x="72" y="661"/>
                    <a:pt x="60" y="673"/>
                    <a:pt x="58" y="684"/>
                  </a:cubicBez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5A1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816" name="textbox 816"/>
          <p:cNvSpPr/>
          <p:nvPr/>
        </p:nvSpPr>
        <p:spPr>
          <a:xfrm>
            <a:off x="959795" y="4273600"/>
            <a:ext cx="904239" cy="4406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0" indent="-3810" algn="l" rtl="0" eaLnBrk="0">
              <a:lnSpc>
                <a:spcPct val="109000"/>
              </a:lnSpc>
              <a:spcBef>
                <a:spcPts val="0"/>
              </a:spcBef>
              <a:tabLst>
                <a:tab pos="339725" algn="l"/>
                <a:tab pos="351790" algn="l"/>
              </a:tabLst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Vietnam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Indonesia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818" name="picture 818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 rot="21600000">
            <a:off x="972495" y="4494320"/>
            <a:ext cx="248348" cy="178054"/>
          </a:xfrm>
          <a:prstGeom prst="rect">
            <a:avLst/>
          </a:prstGeom>
        </p:spPr>
      </p:pic>
      <p:pic>
        <p:nvPicPr>
          <p:cNvPr id="820" name="picture 820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 rot="21600000">
            <a:off x="976083" y="4286300"/>
            <a:ext cx="240664" cy="160515"/>
          </a:xfrm>
          <a:prstGeom prst="rect">
            <a:avLst/>
          </a:prstGeom>
        </p:spPr>
      </p:pic>
      <p:sp>
        <p:nvSpPr>
          <p:cNvPr id="822" name="textbox 822"/>
          <p:cNvSpPr/>
          <p:nvPr/>
        </p:nvSpPr>
        <p:spPr>
          <a:xfrm>
            <a:off x="2136033" y="9257223"/>
            <a:ext cx="928369" cy="4197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635" algn="l" rtl="0" eaLnBrk="0">
              <a:lnSpc>
                <a:spcPct val="80000"/>
              </a:lnSpc>
              <a:spcBef>
                <a:spcPts val="0"/>
              </a:spcBef>
              <a:tabLst>
                <a:tab pos="345440" algn="l"/>
              </a:tabLst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2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Laos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3365" algn="l" rtl="0" eaLnBrk="0">
              <a:lnSpc>
                <a:spcPct val="81000"/>
              </a:lnSpc>
              <a:spcBef>
                <a:spcPts val="5"/>
              </a:spcBef>
              <a:tabLst>
                <a:tab pos="342265" algn="l"/>
              </a:tabLst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Cambodia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824" name="picture 824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 rot="21600000">
            <a:off x="2148733" y="9480849"/>
            <a:ext cx="240848" cy="154105"/>
          </a:xfrm>
          <a:prstGeom prst="rect">
            <a:avLst/>
          </a:prstGeom>
        </p:spPr>
      </p:pic>
      <p:pic>
        <p:nvPicPr>
          <p:cNvPr id="826" name="picture 826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 rot="21600000">
            <a:off x="2148733" y="9269923"/>
            <a:ext cx="242201" cy="161467"/>
          </a:xfrm>
          <a:prstGeom prst="rect">
            <a:avLst/>
          </a:prstGeom>
        </p:spPr>
      </p:pic>
      <p:pic>
        <p:nvPicPr>
          <p:cNvPr id="828" name="picture 828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 rot="21600000">
            <a:off x="9428330" y="5099227"/>
            <a:ext cx="529638" cy="205196"/>
          </a:xfrm>
          <a:prstGeom prst="rect">
            <a:avLst/>
          </a:prstGeom>
        </p:spPr>
      </p:pic>
      <p:pic>
        <p:nvPicPr>
          <p:cNvPr id="830" name="picture 830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 rot="21600000">
            <a:off x="9626950" y="5208379"/>
            <a:ext cx="549485" cy="446959"/>
          </a:xfrm>
          <a:prstGeom prst="rect">
            <a:avLst/>
          </a:prstGeom>
        </p:spPr>
      </p:pic>
      <p:pic>
        <p:nvPicPr>
          <p:cNvPr id="832" name="picture 83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 rot="21600000">
            <a:off x="8435284" y="3470611"/>
            <a:ext cx="443562" cy="364110"/>
          </a:xfrm>
          <a:prstGeom prst="rect">
            <a:avLst/>
          </a:prstGeom>
        </p:spPr>
      </p:pic>
      <p:pic>
        <p:nvPicPr>
          <p:cNvPr id="834" name="picture 834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 rot="21600000">
            <a:off x="8810476" y="3427711"/>
            <a:ext cx="547909" cy="444737"/>
          </a:xfrm>
          <a:prstGeom prst="rect">
            <a:avLst/>
          </a:prstGeom>
        </p:spPr>
      </p:pic>
      <p:pic>
        <p:nvPicPr>
          <p:cNvPr id="836" name="picture 836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 rot="21600000">
            <a:off x="12778241" y="3967131"/>
            <a:ext cx="79426" cy="331012"/>
          </a:xfrm>
          <a:prstGeom prst="rect">
            <a:avLst/>
          </a:prstGeom>
        </p:spPr>
      </p:pic>
      <p:pic>
        <p:nvPicPr>
          <p:cNvPr id="838" name="picture 838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 rot="21600000">
            <a:off x="12414129" y="3947270"/>
            <a:ext cx="443534" cy="529615"/>
          </a:xfrm>
          <a:prstGeom prst="rect">
            <a:avLst/>
          </a:prstGeom>
        </p:spPr>
      </p:pic>
      <p:pic>
        <p:nvPicPr>
          <p:cNvPr id="840" name="picture 840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 rot="21600000">
            <a:off x="13552831" y="7694432"/>
            <a:ext cx="390590" cy="584875"/>
          </a:xfrm>
          <a:prstGeom prst="rect">
            <a:avLst/>
          </a:prstGeom>
        </p:spPr>
      </p:pic>
      <p:sp>
        <p:nvSpPr>
          <p:cNvPr id="842" name="textbox 842"/>
          <p:cNvSpPr/>
          <p:nvPr/>
        </p:nvSpPr>
        <p:spPr>
          <a:xfrm>
            <a:off x="11658313" y="4379357"/>
            <a:ext cx="676275" cy="33655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/>
        </p:txBody>
      </p:sp>
      <p:pic>
        <p:nvPicPr>
          <p:cNvPr id="844" name="picture 844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 rot="21600000">
            <a:off x="12447230" y="7548751"/>
            <a:ext cx="675258" cy="317771"/>
          </a:xfrm>
          <a:prstGeom prst="rect">
            <a:avLst/>
          </a:prstGeom>
        </p:spPr>
      </p:pic>
      <p:pic>
        <p:nvPicPr>
          <p:cNvPr id="846" name="picture 846"/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 rot="21600000">
            <a:off x="9904994" y="2603341"/>
            <a:ext cx="582584" cy="364119"/>
          </a:xfrm>
          <a:prstGeom prst="rect">
            <a:avLst/>
          </a:prstGeom>
        </p:spPr>
      </p:pic>
      <p:sp>
        <p:nvSpPr>
          <p:cNvPr id="850" name="textbox 850"/>
          <p:cNvSpPr/>
          <p:nvPr/>
        </p:nvSpPr>
        <p:spPr>
          <a:xfrm>
            <a:off x="2469301" y="7957283"/>
            <a:ext cx="636269" cy="342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8000"/>
              </a:lnSpc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philippines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565"/>
              </a:lnSpc>
            </a:pPr>
            <a:r>
              <a:rPr sz="9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Thailand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852" name="picture 852"/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 rot="21600000">
            <a:off x="12158142" y="5696895"/>
            <a:ext cx="100012" cy="145122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 rot="21600000">
            <a:off x="12024433" y="5471284"/>
            <a:ext cx="486452" cy="390296"/>
            <a:chOff x="0" y="0"/>
            <a:chExt cx="486452" cy="390296"/>
          </a:xfrm>
        </p:grpSpPr>
        <p:pic>
          <p:nvPicPr>
            <p:cNvPr id="854" name="picture 854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 rot="21600000">
              <a:off x="0" y="0"/>
              <a:ext cx="486452" cy="390296"/>
            </a:xfrm>
            <a:prstGeom prst="rect">
              <a:avLst/>
            </a:prstGeom>
          </p:spPr>
        </p:pic>
        <p:sp>
          <p:nvSpPr>
            <p:cNvPr id="856" name="textbox 856"/>
            <p:cNvSpPr/>
            <p:nvPr/>
          </p:nvSpPr>
          <p:spPr>
            <a:xfrm>
              <a:off x="-12700" y="-12700"/>
              <a:ext cx="512444" cy="4159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2550" algn="l" rtl="0" eaLnBrk="0">
                <a:lnSpc>
                  <a:spcPts val="680"/>
                </a:lnSpc>
                <a:spcBef>
                  <a:spcPts val="5"/>
                </a:spcBef>
              </a:pPr>
              <a:r>
                <a:rPr sz="900" kern="0" spc="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t</a:t>
              </a:r>
              <a:r>
                <a:rPr sz="900" kern="0" spc="5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900" kern="0" spc="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900" kern="0" spc="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</a:t>
              </a:r>
              <a:r>
                <a:rPr sz="900" kern="0" spc="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858" name="picture 858"/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 rot="21600000">
            <a:off x="8071156" y="3662612"/>
            <a:ext cx="304544" cy="461013"/>
          </a:xfrm>
          <a:prstGeom prst="rect">
            <a:avLst/>
          </a:prstGeom>
        </p:spPr>
      </p:pic>
      <p:pic>
        <p:nvPicPr>
          <p:cNvPr id="860" name="picture 860"/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 rot="21600000">
            <a:off x="8124147" y="4099536"/>
            <a:ext cx="436930" cy="423710"/>
          </a:xfrm>
          <a:prstGeom prst="rect">
            <a:avLst/>
          </a:prstGeom>
        </p:spPr>
      </p:pic>
      <p:pic>
        <p:nvPicPr>
          <p:cNvPr id="862" name="picture 862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 rot="21600000">
            <a:off x="12460449" y="6277635"/>
            <a:ext cx="536263" cy="324412"/>
          </a:xfrm>
          <a:prstGeom prst="rect">
            <a:avLst/>
          </a:prstGeom>
        </p:spPr>
      </p:pic>
      <p:pic>
        <p:nvPicPr>
          <p:cNvPr id="864" name="picture 864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 rot="21600000">
            <a:off x="12712020" y="4556350"/>
            <a:ext cx="86093" cy="119164"/>
          </a:xfrm>
          <a:prstGeom prst="rect">
            <a:avLst/>
          </a:prstGeom>
        </p:spPr>
      </p:pic>
      <p:pic>
        <p:nvPicPr>
          <p:cNvPr id="866" name="picture 866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 rot="21600000">
            <a:off x="12699005" y="4618210"/>
            <a:ext cx="109105" cy="108445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 rot="21600000">
            <a:off x="12511826" y="4336345"/>
            <a:ext cx="486461" cy="353631"/>
            <a:chOff x="0" y="0"/>
            <a:chExt cx="486461" cy="353631"/>
          </a:xfrm>
        </p:grpSpPr>
        <p:sp>
          <p:nvSpPr>
            <p:cNvPr id="868" name="path 868"/>
            <p:cNvSpPr/>
            <p:nvPr/>
          </p:nvSpPr>
          <p:spPr>
            <a:xfrm>
              <a:off x="0" y="0"/>
              <a:ext cx="486461" cy="353631"/>
            </a:xfrm>
            <a:custGeom>
              <a:avLst/>
              <a:gdLst/>
              <a:ahLst/>
              <a:cxnLst/>
              <a:rect l="0" t="0" r="0" b="0"/>
              <a:pathLst>
                <a:path w="766" h="556">
                  <a:moveTo>
                    <a:pt x="211" y="0"/>
                  </a:moveTo>
                  <a:lnTo>
                    <a:pt x="554" y="0"/>
                  </a:lnTo>
                  <a:cubicBezTo>
                    <a:pt x="670" y="0"/>
                    <a:pt x="766" y="80"/>
                    <a:pt x="766" y="178"/>
                  </a:cubicBezTo>
                  <a:cubicBezTo>
                    <a:pt x="766" y="276"/>
                    <a:pt x="670" y="356"/>
                    <a:pt x="554" y="356"/>
                  </a:cubicBezTo>
                  <a:lnTo>
                    <a:pt x="436" y="356"/>
                  </a:lnTo>
                  <a:cubicBezTo>
                    <a:pt x="429" y="356"/>
                    <a:pt x="421" y="362"/>
                    <a:pt x="420" y="367"/>
                  </a:cubicBezTo>
                  <a:lnTo>
                    <a:pt x="383" y="556"/>
                  </a:lnTo>
                  <a:lnTo>
                    <a:pt x="345" y="367"/>
                  </a:lnTo>
                  <a:cubicBezTo>
                    <a:pt x="344" y="362"/>
                    <a:pt x="336" y="356"/>
                    <a:pt x="329" y="356"/>
                  </a:cubicBezTo>
                  <a:lnTo>
                    <a:pt x="211" y="356"/>
                  </a:lnTo>
                  <a:cubicBezTo>
                    <a:pt x="95" y="356"/>
                    <a:pt x="0" y="276"/>
                    <a:pt x="0" y="178"/>
                  </a:cubicBezTo>
                  <a:cubicBezTo>
                    <a:pt x="0" y="80"/>
                    <a:pt x="95" y="0"/>
                    <a:pt x="211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70" name="path 870"/>
            <p:cNvSpPr/>
            <p:nvPr/>
          </p:nvSpPr>
          <p:spPr>
            <a:xfrm>
              <a:off x="243278" y="0"/>
              <a:ext cx="243179" cy="353631"/>
            </a:xfrm>
            <a:custGeom>
              <a:avLst/>
              <a:gdLst/>
              <a:ahLst/>
              <a:cxnLst/>
              <a:rect l="0" t="0" r="0" b="0"/>
              <a:pathLst>
                <a:path w="382" h="556">
                  <a:moveTo>
                    <a:pt x="0" y="0"/>
                  </a:moveTo>
                  <a:lnTo>
                    <a:pt x="171" y="0"/>
                  </a:lnTo>
                  <a:cubicBezTo>
                    <a:pt x="287" y="0"/>
                    <a:pt x="382" y="80"/>
                    <a:pt x="382" y="178"/>
                  </a:cubicBezTo>
                  <a:cubicBezTo>
                    <a:pt x="382" y="276"/>
                    <a:pt x="287" y="356"/>
                    <a:pt x="171" y="356"/>
                  </a:cubicBezTo>
                  <a:lnTo>
                    <a:pt x="53" y="356"/>
                  </a:lnTo>
                  <a:cubicBezTo>
                    <a:pt x="46" y="356"/>
                    <a:pt x="38" y="362"/>
                    <a:pt x="37" y="367"/>
                  </a:cubicBezTo>
                  <a:lnTo>
                    <a:pt x="0" y="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872" name="picture 872"/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 rot="21600000">
            <a:off x="10573627" y="5403741"/>
            <a:ext cx="595871" cy="278066"/>
          </a:xfrm>
          <a:prstGeom prst="rect">
            <a:avLst/>
          </a:prstGeom>
        </p:spPr>
      </p:pic>
      <p:pic>
        <p:nvPicPr>
          <p:cNvPr id="874" name="picture 874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 rot="21600000">
            <a:off x="10375047" y="5205142"/>
            <a:ext cx="794460" cy="198602"/>
          </a:xfrm>
          <a:prstGeom prst="rect">
            <a:avLst/>
          </a:prstGeom>
        </p:spPr>
      </p:pic>
      <p:pic>
        <p:nvPicPr>
          <p:cNvPr id="880" name="picture 880"/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 rot="21600000">
            <a:off x="12414129" y="4278261"/>
            <a:ext cx="555099" cy="261984"/>
          </a:xfrm>
          <a:prstGeom prst="rect">
            <a:avLst/>
          </a:prstGeom>
        </p:spPr>
      </p:pic>
      <p:pic>
        <p:nvPicPr>
          <p:cNvPr id="882" name="picture 882"/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 rot="21600000">
            <a:off x="10626597" y="5595747"/>
            <a:ext cx="264833" cy="231711"/>
          </a:xfrm>
          <a:prstGeom prst="rect">
            <a:avLst/>
          </a:prstGeom>
        </p:spPr>
      </p:pic>
      <p:pic>
        <p:nvPicPr>
          <p:cNvPr id="884" name="picture 884"/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 rot="21600000">
            <a:off x="10691344" y="5595718"/>
            <a:ext cx="200088" cy="383997"/>
          </a:xfrm>
          <a:prstGeom prst="rect">
            <a:avLst/>
          </a:prstGeom>
        </p:spPr>
      </p:pic>
      <p:pic>
        <p:nvPicPr>
          <p:cNvPr id="886" name="picture 886"/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 rot="21600000">
            <a:off x="10759033" y="5820807"/>
            <a:ext cx="105930" cy="158915"/>
          </a:xfrm>
          <a:prstGeom prst="rect">
            <a:avLst/>
          </a:prstGeom>
        </p:spPr>
      </p:pic>
      <p:pic>
        <p:nvPicPr>
          <p:cNvPr id="888" name="picture 888"/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 rot="21600000">
            <a:off x="10841421" y="6077350"/>
            <a:ext cx="100024" cy="145148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21600000">
            <a:off x="10708121" y="5855571"/>
            <a:ext cx="386210" cy="325031"/>
            <a:chOff x="0" y="0"/>
            <a:chExt cx="386210" cy="325031"/>
          </a:xfrm>
        </p:grpSpPr>
        <p:grpSp>
          <p:nvGrpSpPr>
            <p:cNvPr id="40" name="group 40"/>
            <p:cNvGrpSpPr/>
            <p:nvPr/>
          </p:nvGrpSpPr>
          <p:grpSpPr>
            <a:xfrm rot="21600000">
              <a:off x="0" y="0"/>
              <a:ext cx="386210" cy="325031"/>
              <a:chOff x="0" y="0"/>
              <a:chExt cx="386210" cy="325031"/>
            </a:xfrm>
          </p:grpSpPr>
          <p:sp>
            <p:nvSpPr>
              <p:cNvPr id="890" name="path 890"/>
              <p:cNvSpPr/>
              <p:nvPr/>
            </p:nvSpPr>
            <p:spPr>
              <a:xfrm>
                <a:off x="146778" y="232930"/>
                <a:ext cx="92685" cy="92100"/>
              </a:xfrm>
              <a:custGeom>
                <a:avLst/>
                <a:gdLst/>
                <a:ahLst/>
                <a:cxnLst/>
                <a:rect l="0" t="0" r="0" b="0"/>
                <a:pathLst>
                  <a:path w="145" h="145">
                    <a:moveTo>
                      <a:pt x="122" y="72"/>
                    </a:moveTo>
                    <a:cubicBezTo>
                      <a:pt x="122" y="99"/>
                      <a:pt x="100" y="121"/>
                      <a:pt x="73" y="121"/>
                    </a:cubicBezTo>
                    <a:cubicBezTo>
                      <a:pt x="45" y="121"/>
                      <a:pt x="23" y="99"/>
                      <a:pt x="23" y="72"/>
                    </a:cubicBezTo>
                    <a:cubicBezTo>
                      <a:pt x="23" y="44"/>
                      <a:pt x="45" y="23"/>
                      <a:pt x="73" y="23"/>
                    </a:cubicBezTo>
                    <a:cubicBezTo>
                      <a:pt x="100" y="23"/>
                      <a:pt x="122" y="44"/>
                      <a:pt x="122" y="72"/>
                    </a:cubicBezTo>
                  </a:path>
                </a:pathLst>
              </a:custGeom>
              <a:noFill/>
              <a:ln w="29349" cap="flat">
                <a:solidFill>
                  <a:srgbClr val="FFFFFF"/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2" name="path 892"/>
              <p:cNvSpPr/>
              <p:nvPr/>
            </p:nvSpPr>
            <p:spPr>
              <a:xfrm>
                <a:off x="0" y="0"/>
                <a:ext cx="386207" cy="280695"/>
              </a:xfrm>
              <a:custGeom>
                <a:avLst/>
                <a:gdLst/>
                <a:ahLst/>
                <a:cxnLst/>
                <a:rect l="0" t="0" r="0" b="0"/>
                <a:pathLst>
                  <a:path w="608" h="442">
                    <a:moveTo>
                      <a:pt x="168" y="0"/>
                    </a:moveTo>
                    <a:lnTo>
                      <a:pt x="440" y="0"/>
                    </a:lnTo>
                    <a:cubicBezTo>
                      <a:pt x="532" y="0"/>
                      <a:pt x="608" y="63"/>
                      <a:pt x="608" y="141"/>
                    </a:cubicBezTo>
                    <a:cubicBezTo>
                      <a:pt x="608" y="219"/>
                      <a:pt x="532" y="283"/>
                      <a:pt x="440" y="283"/>
                    </a:cubicBezTo>
                    <a:lnTo>
                      <a:pt x="346" y="283"/>
                    </a:lnTo>
                    <a:cubicBezTo>
                      <a:pt x="341" y="283"/>
                      <a:pt x="334" y="287"/>
                      <a:pt x="333" y="291"/>
                    </a:cubicBezTo>
                    <a:lnTo>
                      <a:pt x="304" y="442"/>
                    </a:lnTo>
                    <a:lnTo>
                      <a:pt x="274" y="292"/>
                    </a:lnTo>
                    <a:cubicBezTo>
                      <a:pt x="273" y="287"/>
                      <a:pt x="267" y="283"/>
                      <a:pt x="261" y="283"/>
                    </a:cubicBezTo>
                    <a:lnTo>
                      <a:pt x="168" y="283"/>
                    </a:lnTo>
                    <a:cubicBezTo>
                      <a:pt x="75" y="283"/>
                      <a:pt x="0" y="219"/>
                      <a:pt x="0" y="141"/>
                    </a:cubicBezTo>
                    <a:cubicBezTo>
                      <a:pt x="0" y="63"/>
                      <a:pt x="75" y="0"/>
                      <a:pt x="168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4" name="path 894"/>
              <p:cNvSpPr/>
              <p:nvPr/>
            </p:nvSpPr>
            <p:spPr>
              <a:xfrm>
                <a:off x="193119" y="0"/>
                <a:ext cx="193090" cy="280695"/>
              </a:xfrm>
              <a:custGeom>
                <a:avLst/>
                <a:gdLst/>
                <a:ahLst/>
                <a:cxnLst/>
                <a:rect l="0" t="0" r="0" b="0"/>
                <a:pathLst>
                  <a:path w="304" h="442">
                    <a:moveTo>
                      <a:pt x="0" y="0"/>
                    </a:moveTo>
                    <a:lnTo>
                      <a:pt x="135" y="0"/>
                    </a:lnTo>
                    <a:cubicBezTo>
                      <a:pt x="228" y="0"/>
                      <a:pt x="304" y="63"/>
                      <a:pt x="304" y="141"/>
                    </a:cubicBezTo>
                    <a:cubicBezTo>
                      <a:pt x="304" y="219"/>
                      <a:pt x="228" y="283"/>
                      <a:pt x="135" y="283"/>
                    </a:cubicBezTo>
                    <a:lnTo>
                      <a:pt x="42" y="283"/>
                    </a:lnTo>
                    <a:cubicBezTo>
                      <a:pt x="36" y="283"/>
                      <a:pt x="30" y="287"/>
                      <a:pt x="29" y="291"/>
                    </a:cubicBezTo>
                    <a:lnTo>
                      <a:pt x="0" y="4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6" name="path 896"/>
              <p:cNvSpPr/>
              <p:nvPr/>
            </p:nvSpPr>
            <p:spPr>
              <a:xfrm>
                <a:off x="23117" y="17995"/>
                <a:ext cx="340004" cy="143852"/>
              </a:xfrm>
              <a:custGeom>
                <a:avLst/>
                <a:gdLst/>
                <a:ahLst/>
                <a:cxnLst/>
                <a:rect l="0" t="0" r="0" b="0"/>
                <a:pathLst>
                  <a:path w="535" h="226">
                    <a:moveTo>
                      <a:pt x="134" y="0"/>
                    </a:moveTo>
                    <a:lnTo>
                      <a:pt x="401" y="0"/>
                    </a:lnTo>
                    <a:cubicBezTo>
                      <a:pt x="474" y="0"/>
                      <a:pt x="535" y="50"/>
                      <a:pt x="535" y="113"/>
                    </a:cubicBezTo>
                    <a:cubicBezTo>
                      <a:pt x="535" y="175"/>
                      <a:pt x="474" y="226"/>
                      <a:pt x="401" y="226"/>
                    </a:cubicBezTo>
                    <a:lnTo>
                      <a:pt x="134" y="226"/>
                    </a:lnTo>
                    <a:cubicBezTo>
                      <a:pt x="60" y="226"/>
                      <a:pt x="0" y="175"/>
                      <a:pt x="0" y="113"/>
                    </a:cubicBezTo>
                    <a:cubicBezTo>
                      <a:pt x="0" y="50"/>
                      <a:pt x="60" y="0"/>
                      <a:pt x="134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98" name="textbox 898"/>
            <p:cNvSpPr/>
            <p:nvPr/>
          </p:nvSpPr>
          <p:spPr>
            <a:xfrm>
              <a:off x="-12700" y="-12700"/>
              <a:ext cx="412115" cy="3505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8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3716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sz="500" kern="0" spc="4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500" kern="0" spc="2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500" kern="0" spc="4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 rot="21600000">
            <a:off x="9269455" y="5822122"/>
            <a:ext cx="411047" cy="298818"/>
            <a:chOff x="0" y="0"/>
            <a:chExt cx="411047" cy="298818"/>
          </a:xfrm>
        </p:grpSpPr>
        <p:grpSp>
          <p:nvGrpSpPr>
            <p:cNvPr id="44" name="group 44"/>
            <p:cNvGrpSpPr/>
            <p:nvPr/>
          </p:nvGrpSpPr>
          <p:grpSpPr>
            <a:xfrm rot="21600000">
              <a:off x="0" y="0"/>
              <a:ext cx="411047" cy="298818"/>
              <a:chOff x="0" y="0"/>
              <a:chExt cx="411047" cy="298818"/>
            </a:xfrm>
          </p:grpSpPr>
          <p:sp>
            <p:nvSpPr>
              <p:cNvPr id="900" name="path 900"/>
              <p:cNvSpPr/>
              <p:nvPr/>
            </p:nvSpPr>
            <p:spPr>
              <a:xfrm>
                <a:off x="0" y="0"/>
                <a:ext cx="411036" cy="298818"/>
              </a:xfrm>
              <a:custGeom>
                <a:avLst/>
                <a:gdLst/>
                <a:ahLst/>
                <a:cxnLst/>
                <a:rect l="0" t="0" r="0" b="0"/>
                <a:pathLst>
                  <a:path w="647" h="470">
                    <a:moveTo>
                      <a:pt x="178" y="0"/>
                    </a:moveTo>
                    <a:lnTo>
                      <a:pt x="468" y="0"/>
                    </a:lnTo>
                    <a:cubicBezTo>
                      <a:pt x="566" y="0"/>
                      <a:pt x="647" y="67"/>
                      <a:pt x="647" y="150"/>
                    </a:cubicBezTo>
                    <a:cubicBezTo>
                      <a:pt x="647" y="233"/>
                      <a:pt x="566" y="301"/>
                      <a:pt x="468" y="301"/>
                    </a:cubicBezTo>
                    <a:lnTo>
                      <a:pt x="368" y="301"/>
                    </a:lnTo>
                    <a:cubicBezTo>
                      <a:pt x="363" y="301"/>
                      <a:pt x="356" y="306"/>
                      <a:pt x="355" y="310"/>
                    </a:cubicBezTo>
                    <a:lnTo>
                      <a:pt x="323" y="470"/>
                    </a:lnTo>
                    <a:lnTo>
                      <a:pt x="291" y="310"/>
                    </a:lnTo>
                    <a:cubicBezTo>
                      <a:pt x="291" y="306"/>
                      <a:pt x="284" y="301"/>
                      <a:pt x="278" y="301"/>
                    </a:cubicBezTo>
                    <a:lnTo>
                      <a:pt x="178" y="301"/>
                    </a:lnTo>
                    <a:cubicBezTo>
                      <a:pt x="80" y="301"/>
                      <a:pt x="0" y="233"/>
                      <a:pt x="0" y="150"/>
                    </a:cubicBezTo>
                    <a:cubicBezTo>
                      <a:pt x="0" y="67"/>
                      <a:pt x="80" y="0"/>
                      <a:pt x="178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2" name="path 902"/>
              <p:cNvSpPr/>
              <p:nvPr/>
            </p:nvSpPr>
            <p:spPr>
              <a:xfrm>
                <a:off x="205535" y="0"/>
                <a:ext cx="205511" cy="298818"/>
              </a:xfrm>
              <a:custGeom>
                <a:avLst/>
                <a:gdLst/>
                <a:ahLst/>
                <a:cxnLst/>
                <a:rect l="0" t="0" r="0" b="0"/>
                <a:pathLst>
                  <a:path w="323" h="470">
                    <a:moveTo>
                      <a:pt x="0" y="0"/>
                    </a:moveTo>
                    <a:lnTo>
                      <a:pt x="144" y="0"/>
                    </a:lnTo>
                    <a:cubicBezTo>
                      <a:pt x="243" y="0"/>
                      <a:pt x="323" y="67"/>
                      <a:pt x="323" y="150"/>
                    </a:cubicBezTo>
                    <a:cubicBezTo>
                      <a:pt x="323" y="233"/>
                      <a:pt x="243" y="301"/>
                      <a:pt x="144" y="301"/>
                    </a:cubicBezTo>
                    <a:lnTo>
                      <a:pt x="45" y="301"/>
                    </a:lnTo>
                    <a:cubicBezTo>
                      <a:pt x="39" y="301"/>
                      <a:pt x="32" y="306"/>
                      <a:pt x="31" y="310"/>
                    </a:cubicBezTo>
                    <a:lnTo>
                      <a:pt x="0" y="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4" name="path 904"/>
              <p:cNvSpPr/>
              <p:nvPr/>
            </p:nvSpPr>
            <p:spPr>
              <a:xfrm>
                <a:off x="24570" y="19173"/>
                <a:ext cx="361898" cy="153123"/>
              </a:xfrm>
              <a:custGeom>
                <a:avLst/>
                <a:gdLst/>
                <a:ahLst/>
                <a:cxnLst/>
                <a:rect l="0" t="0" r="0" b="0"/>
                <a:pathLst>
                  <a:path w="569" h="241">
                    <a:moveTo>
                      <a:pt x="143" y="0"/>
                    </a:moveTo>
                    <a:lnTo>
                      <a:pt x="426" y="0"/>
                    </a:lnTo>
                    <a:cubicBezTo>
                      <a:pt x="505" y="0"/>
                      <a:pt x="569" y="54"/>
                      <a:pt x="569" y="120"/>
                    </a:cubicBezTo>
                    <a:cubicBezTo>
                      <a:pt x="569" y="186"/>
                      <a:pt x="505" y="241"/>
                      <a:pt x="426" y="241"/>
                    </a:cubicBezTo>
                    <a:lnTo>
                      <a:pt x="143" y="241"/>
                    </a:lnTo>
                    <a:cubicBezTo>
                      <a:pt x="64" y="241"/>
                      <a:pt x="0" y="186"/>
                      <a:pt x="0" y="120"/>
                    </a:cubicBezTo>
                    <a:cubicBezTo>
                      <a:pt x="0" y="54"/>
                      <a:pt x="64" y="0"/>
                      <a:pt x="143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06" name="textbox 906"/>
            <p:cNvSpPr/>
            <p:nvPr/>
          </p:nvSpPr>
          <p:spPr>
            <a:xfrm>
              <a:off x="-12700" y="-12700"/>
              <a:ext cx="436880" cy="32448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9215" algn="l" rtl="0" eaLnBrk="0">
                <a:lnSpc>
                  <a:spcPct val="75000"/>
                </a:lnSpc>
                <a:spcBef>
                  <a:spcPts val="0"/>
                </a:spcBef>
              </a:pPr>
              <a:r>
                <a:rPr sz="800" kern="0" spc="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iAicon</a:t>
              </a: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908" name="picture 908"/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 rot="21600000">
            <a:off x="8124142" y="4123617"/>
            <a:ext cx="205181" cy="399631"/>
          </a:xfrm>
          <a:prstGeom prst="rect">
            <a:avLst/>
          </a:prstGeom>
        </p:spPr>
      </p:pic>
      <p:pic>
        <p:nvPicPr>
          <p:cNvPr id="910" name="picture 910"/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 rot="21600000">
            <a:off x="7945341" y="4430553"/>
            <a:ext cx="383984" cy="317788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11596882" y="5427565"/>
            <a:ext cx="286170" cy="208038"/>
            <a:chOff x="0" y="0"/>
            <a:chExt cx="286170" cy="208038"/>
          </a:xfrm>
        </p:grpSpPr>
        <p:sp>
          <p:nvSpPr>
            <p:cNvPr id="912" name="path 912"/>
            <p:cNvSpPr/>
            <p:nvPr/>
          </p:nvSpPr>
          <p:spPr>
            <a:xfrm>
              <a:off x="0" y="0"/>
              <a:ext cx="286169" cy="208038"/>
            </a:xfrm>
            <a:custGeom>
              <a:avLst/>
              <a:gdLst/>
              <a:ahLst/>
              <a:cxnLst/>
              <a:rect l="0" t="0" r="0" b="0"/>
              <a:pathLst>
                <a:path w="450" h="327">
                  <a:moveTo>
                    <a:pt x="124" y="0"/>
                  </a:moveTo>
                  <a:lnTo>
                    <a:pt x="326" y="0"/>
                  </a:lnTo>
                  <a:cubicBezTo>
                    <a:pt x="394" y="0"/>
                    <a:pt x="450" y="47"/>
                    <a:pt x="450" y="104"/>
                  </a:cubicBezTo>
                  <a:cubicBezTo>
                    <a:pt x="450" y="162"/>
                    <a:pt x="394" y="209"/>
                    <a:pt x="326" y="209"/>
                  </a:cubicBezTo>
                  <a:lnTo>
                    <a:pt x="256" y="209"/>
                  </a:lnTo>
                  <a:cubicBezTo>
                    <a:pt x="252" y="209"/>
                    <a:pt x="248" y="213"/>
                    <a:pt x="247" y="216"/>
                  </a:cubicBezTo>
                  <a:lnTo>
                    <a:pt x="225" y="327"/>
                  </a:lnTo>
                  <a:lnTo>
                    <a:pt x="203" y="216"/>
                  </a:lnTo>
                  <a:cubicBezTo>
                    <a:pt x="202" y="213"/>
                    <a:pt x="198" y="209"/>
                    <a:pt x="194" y="209"/>
                  </a:cubicBezTo>
                  <a:lnTo>
                    <a:pt x="124" y="209"/>
                  </a:lnTo>
                  <a:cubicBezTo>
                    <a:pt x="56" y="209"/>
                    <a:pt x="0" y="162"/>
                    <a:pt x="0" y="104"/>
                  </a:cubicBezTo>
                  <a:cubicBezTo>
                    <a:pt x="0" y="47"/>
                    <a:pt x="56" y="0"/>
                    <a:pt x="124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4" name="path 914"/>
            <p:cNvSpPr/>
            <p:nvPr/>
          </p:nvSpPr>
          <p:spPr>
            <a:xfrm>
              <a:off x="143104" y="0"/>
              <a:ext cx="143065" cy="208038"/>
            </a:xfrm>
            <a:custGeom>
              <a:avLst/>
              <a:gdLst/>
              <a:ahLst/>
              <a:cxnLst/>
              <a:rect l="0" t="0" r="0" b="0"/>
              <a:pathLst>
                <a:path w="225" h="327">
                  <a:moveTo>
                    <a:pt x="0" y="0"/>
                  </a:moveTo>
                  <a:lnTo>
                    <a:pt x="100" y="0"/>
                  </a:lnTo>
                  <a:cubicBezTo>
                    <a:pt x="169" y="0"/>
                    <a:pt x="225" y="47"/>
                    <a:pt x="225" y="104"/>
                  </a:cubicBezTo>
                  <a:cubicBezTo>
                    <a:pt x="225" y="162"/>
                    <a:pt x="169" y="209"/>
                    <a:pt x="100" y="209"/>
                  </a:cubicBezTo>
                  <a:lnTo>
                    <a:pt x="31" y="209"/>
                  </a:lnTo>
                  <a:cubicBezTo>
                    <a:pt x="27" y="209"/>
                    <a:pt x="22" y="213"/>
                    <a:pt x="22" y="216"/>
                  </a:cubicBezTo>
                  <a:lnTo>
                    <a:pt x="0" y="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916" name="picture 916"/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 rot="21600000">
            <a:off x="11381964" y="5559650"/>
            <a:ext cx="80645" cy="80086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 rot="21600000">
            <a:off x="11221518" y="5320545"/>
            <a:ext cx="404028" cy="293713"/>
            <a:chOff x="0" y="0"/>
            <a:chExt cx="404028" cy="293713"/>
          </a:xfrm>
        </p:grpSpPr>
        <p:sp>
          <p:nvSpPr>
            <p:cNvPr id="918" name="path 918"/>
            <p:cNvSpPr/>
            <p:nvPr/>
          </p:nvSpPr>
          <p:spPr>
            <a:xfrm>
              <a:off x="0" y="0"/>
              <a:ext cx="404024" cy="293713"/>
            </a:xfrm>
            <a:custGeom>
              <a:avLst/>
              <a:gdLst/>
              <a:ahLst/>
              <a:cxnLst/>
              <a:rect l="0" t="0" r="0" b="0"/>
              <a:pathLst>
                <a:path w="636" h="462">
                  <a:moveTo>
                    <a:pt x="175" y="0"/>
                  </a:moveTo>
                  <a:lnTo>
                    <a:pt x="460" y="0"/>
                  </a:lnTo>
                  <a:cubicBezTo>
                    <a:pt x="557" y="0"/>
                    <a:pt x="636" y="66"/>
                    <a:pt x="636" y="148"/>
                  </a:cubicBezTo>
                  <a:cubicBezTo>
                    <a:pt x="636" y="229"/>
                    <a:pt x="557" y="296"/>
                    <a:pt x="460" y="296"/>
                  </a:cubicBezTo>
                  <a:lnTo>
                    <a:pt x="362" y="296"/>
                  </a:lnTo>
                  <a:cubicBezTo>
                    <a:pt x="356" y="296"/>
                    <a:pt x="350" y="300"/>
                    <a:pt x="349" y="305"/>
                  </a:cubicBezTo>
                  <a:lnTo>
                    <a:pt x="318" y="462"/>
                  </a:lnTo>
                  <a:lnTo>
                    <a:pt x="287" y="305"/>
                  </a:lnTo>
                  <a:cubicBezTo>
                    <a:pt x="286" y="300"/>
                    <a:pt x="279" y="296"/>
                    <a:pt x="273" y="296"/>
                  </a:cubicBezTo>
                  <a:lnTo>
                    <a:pt x="175" y="296"/>
                  </a:lnTo>
                  <a:cubicBezTo>
                    <a:pt x="79" y="296"/>
                    <a:pt x="0" y="229"/>
                    <a:pt x="0" y="148"/>
                  </a:cubicBezTo>
                  <a:cubicBezTo>
                    <a:pt x="0" y="66"/>
                    <a:pt x="79" y="0"/>
                    <a:pt x="175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0" name="path 920"/>
            <p:cNvSpPr/>
            <p:nvPr/>
          </p:nvSpPr>
          <p:spPr>
            <a:xfrm>
              <a:off x="202047" y="0"/>
              <a:ext cx="201980" cy="293713"/>
            </a:xfrm>
            <a:custGeom>
              <a:avLst/>
              <a:gdLst/>
              <a:ahLst/>
              <a:cxnLst/>
              <a:rect l="0" t="0" r="0" b="0"/>
              <a:pathLst>
                <a:path w="318" h="462">
                  <a:moveTo>
                    <a:pt x="0" y="0"/>
                  </a:moveTo>
                  <a:lnTo>
                    <a:pt x="142" y="0"/>
                  </a:lnTo>
                  <a:cubicBezTo>
                    <a:pt x="238" y="0"/>
                    <a:pt x="318" y="66"/>
                    <a:pt x="318" y="148"/>
                  </a:cubicBezTo>
                  <a:cubicBezTo>
                    <a:pt x="318" y="229"/>
                    <a:pt x="238" y="296"/>
                    <a:pt x="142" y="296"/>
                  </a:cubicBezTo>
                  <a:lnTo>
                    <a:pt x="44" y="296"/>
                  </a:lnTo>
                  <a:cubicBezTo>
                    <a:pt x="38" y="296"/>
                    <a:pt x="32" y="300"/>
                    <a:pt x="31" y="305"/>
                  </a:cubicBezTo>
                  <a:lnTo>
                    <a:pt x="0" y="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2" name="path 922"/>
            <p:cNvSpPr/>
            <p:nvPr/>
          </p:nvSpPr>
          <p:spPr>
            <a:xfrm>
              <a:off x="24146" y="18828"/>
              <a:ext cx="355727" cy="150520"/>
            </a:xfrm>
            <a:custGeom>
              <a:avLst/>
              <a:gdLst/>
              <a:ahLst/>
              <a:cxnLst/>
              <a:rect l="0" t="0" r="0" b="0"/>
              <a:pathLst>
                <a:path w="560" h="237">
                  <a:moveTo>
                    <a:pt x="140" y="0"/>
                  </a:moveTo>
                  <a:lnTo>
                    <a:pt x="419" y="0"/>
                  </a:lnTo>
                  <a:cubicBezTo>
                    <a:pt x="496" y="0"/>
                    <a:pt x="560" y="53"/>
                    <a:pt x="560" y="118"/>
                  </a:cubicBezTo>
                  <a:cubicBezTo>
                    <a:pt x="560" y="183"/>
                    <a:pt x="496" y="237"/>
                    <a:pt x="419" y="237"/>
                  </a:cubicBezTo>
                  <a:lnTo>
                    <a:pt x="140" y="237"/>
                  </a:lnTo>
                  <a:cubicBezTo>
                    <a:pt x="63" y="237"/>
                    <a:pt x="0" y="183"/>
                    <a:pt x="0" y="118"/>
                  </a:cubicBezTo>
                  <a:cubicBezTo>
                    <a:pt x="0" y="53"/>
                    <a:pt x="63" y="0"/>
                    <a:pt x="14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924" name="rect 924"/>
          <p:cNvSpPr/>
          <p:nvPr/>
        </p:nvSpPr>
        <p:spPr>
          <a:xfrm>
            <a:off x="11990189" y="4632476"/>
            <a:ext cx="10083" cy="29946"/>
          </a:xfrm>
          <a:prstGeom prst="rect">
            <a:avLst/>
          </a:prstGeom>
          <a:solidFill>
            <a:srgbClr val="189D4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26" name="rect 926"/>
          <p:cNvSpPr/>
          <p:nvPr/>
        </p:nvSpPr>
        <p:spPr>
          <a:xfrm>
            <a:off x="12192845" y="4649232"/>
            <a:ext cx="6387" cy="5600"/>
          </a:xfrm>
          <a:prstGeom prst="rect">
            <a:avLst/>
          </a:prstGeom>
          <a:solidFill>
            <a:srgbClr val="189D4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28" name="textbox 928"/>
          <p:cNvSpPr/>
          <p:nvPr/>
        </p:nvSpPr>
        <p:spPr>
          <a:xfrm>
            <a:off x="11667292" y="4458735"/>
            <a:ext cx="628015" cy="208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00000"/>
              </a:lnSpc>
            </a:pPr>
            <a:r>
              <a:rPr sz="1200" kern="0" spc="-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t:A·ic·cn·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grpSp>
        <p:nvGrpSpPr>
          <p:cNvPr id="50" name="group 50"/>
          <p:cNvGrpSpPr/>
          <p:nvPr/>
        </p:nvGrpSpPr>
        <p:grpSpPr>
          <a:xfrm rot="21600000">
            <a:off x="8205336" y="4771928"/>
            <a:ext cx="386836" cy="281241"/>
            <a:chOff x="0" y="0"/>
            <a:chExt cx="386836" cy="281241"/>
          </a:xfrm>
        </p:grpSpPr>
        <p:grpSp>
          <p:nvGrpSpPr>
            <p:cNvPr id="52" name="group 52"/>
            <p:cNvGrpSpPr/>
            <p:nvPr/>
          </p:nvGrpSpPr>
          <p:grpSpPr>
            <a:xfrm rot="21600000">
              <a:off x="0" y="0"/>
              <a:ext cx="386836" cy="281241"/>
              <a:chOff x="0" y="0"/>
              <a:chExt cx="386836" cy="281241"/>
            </a:xfrm>
          </p:grpSpPr>
          <p:sp>
            <p:nvSpPr>
              <p:cNvPr id="930" name="path 930"/>
              <p:cNvSpPr/>
              <p:nvPr/>
            </p:nvSpPr>
            <p:spPr>
              <a:xfrm>
                <a:off x="0" y="0"/>
                <a:ext cx="386829" cy="281241"/>
              </a:xfrm>
              <a:custGeom>
                <a:avLst/>
                <a:gdLst/>
                <a:ahLst/>
                <a:cxnLst/>
                <a:rect l="0" t="0" r="0" b="0"/>
                <a:pathLst>
                  <a:path w="609" h="442">
                    <a:moveTo>
                      <a:pt x="168" y="0"/>
                    </a:moveTo>
                    <a:lnTo>
                      <a:pt x="440" y="0"/>
                    </a:lnTo>
                    <a:cubicBezTo>
                      <a:pt x="533" y="0"/>
                      <a:pt x="609" y="63"/>
                      <a:pt x="609" y="141"/>
                    </a:cubicBezTo>
                    <a:cubicBezTo>
                      <a:pt x="609" y="219"/>
                      <a:pt x="533" y="283"/>
                      <a:pt x="440" y="283"/>
                    </a:cubicBezTo>
                    <a:lnTo>
                      <a:pt x="347" y="283"/>
                    </a:lnTo>
                    <a:cubicBezTo>
                      <a:pt x="341" y="283"/>
                      <a:pt x="335" y="287"/>
                      <a:pt x="334" y="292"/>
                    </a:cubicBezTo>
                    <a:lnTo>
                      <a:pt x="304" y="442"/>
                    </a:lnTo>
                    <a:lnTo>
                      <a:pt x="274" y="292"/>
                    </a:lnTo>
                    <a:cubicBezTo>
                      <a:pt x="273" y="288"/>
                      <a:pt x="267" y="283"/>
                      <a:pt x="262" y="283"/>
                    </a:cubicBezTo>
                    <a:lnTo>
                      <a:pt x="168" y="283"/>
                    </a:lnTo>
                    <a:cubicBezTo>
                      <a:pt x="75" y="283"/>
                      <a:pt x="0" y="219"/>
                      <a:pt x="0" y="141"/>
                    </a:cubicBezTo>
                    <a:cubicBezTo>
                      <a:pt x="0" y="63"/>
                      <a:pt x="75" y="0"/>
                      <a:pt x="168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2" name="path 932"/>
              <p:cNvSpPr/>
              <p:nvPr/>
            </p:nvSpPr>
            <p:spPr>
              <a:xfrm>
                <a:off x="193428" y="0"/>
                <a:ext cx="193408" cy="281241"/>
              </a:xfrm>
              <a:custGeom>
                <a:avLst/>
                <a:gdLst/>
                <a:ahLst/>
                <a:cxnLst/>
                <a:rect l="0" t="0" r="0" b="0"/>
                <a:pathLst>
                  <a:path w="304" h="442">
                    <a:moveTo>
                      <a:pt x="0" y="0"/>
                    </a:moveTo>
                    <a:lnTo>
                      <a:pt x="136" y="0"/>
                    </a:lnTo>
                    <a:cubicBezTo>
                      <a:pt x="228" y="0"/>
                      <a:pt x="304" y="63"/>
                      <a:pt x="304" y="141"/>
                    </a:cubicBezTo>
                    <a:cubicBezTo>
                      <a:pt x="304" y="219"/>
                      <a:pt x="228" y="283"/>
                      <a:pt x="136" y="283"/>
                    </a:cubicBezTo>
                    <a:lnTo>
                      <a:pt x="42" y="283"/>
                    </a:lnTo>
                    <a:cubicBezTo>
                      <a:pt x="37" y="283"/>
                      <a:pt x="30" y="287"/>
                      <a:pt x="29" y="292"/>
                    </a:cubicBezTo>
                    <a:lnTo>
                      <a:pt x="0" y="4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4" name="path 934"/>
              <p:cNvSpPr/>
              <p:nvPr/>
            </p:nvSpPr>
            <p:spPr>
              <a:xfrm>
                <a:off x="23125" y="18020"/>
                <a:ext cx="340576" cy="144119"/>
              </a:xfrm>
              <a:custGeom>
                <a:avLst/>
                <a:gdLst/>
                <a:ahLst/>
                <a:cxnLst/>
                <a:rect l="0" t="0" r="0" b="0"/>
                <a:pathLst>
                  <a:path w="536" h="226">
                    <a:moveTo>
                      <a:pt x="134" y="0"/>
                    </a:moveTo>
                    <a:lnTo>
                      <a:pt x="401" y="0"/>
                    </a:lnTo>
                    <a:cubicBezTo>
                      <a:pt x="475" y="0"/>
                      <a:pt x="536" y="51"/>
                      <a:pt x="536" y="113"/>
                    </a:cubicBezTo>
                    <a:cubicBezTo>
                      <a:pt x="536" y="175"/>
                      <a:pt x="475" y="226"/>
                      <a:pt x="401" y="226"/>
                    </a:cubicBezTo>
                    <a:lnTo>
                      <a:pt x="134" y="226"/>
                    </a:lnTo>
                    <a:cubicBezTo>
                      <a:pt x="60" y="226"/>
                      <a:pt x="0" y="175"/>
                      <a:pt x="0" y="113"/>
                    </a:cubicBezTo>
                    <a:cubicBezTo>
                      <a:pt x="0" y="51"/>
                      <a:pt x="60" y="0"/>
                      <a:pt x="134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36" name="textbox 936"/>
            <p:cNvSpPr/>
            <p:nvPr/>
          </p:nvSpPr>
          <p:spPr>
            <a:xfrm>
              <a:off x="-12700" y="-12700"/>
              <a:ext cx="412750" cy="3067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44145" algn="l" rtl="0" eaLnBrk="0">
                <a:lnSpc>
                  <a:spcPct val="86000"/>
                </a:lnSpc>
                <a:spcBef>
                  <a:spcPts val="0"/>
                </a:spcBef>
              </a:pPr>
              <a:r>
                <a:rPr sz="500" kern="0" spc="3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500" kern="0" spc="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</a:t>
              </a:r>
              <a:r>
                <a:rPr sz="500" kern="0" spc="3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 rot="21600000">
            <a:off x="9169010" y="4269646"/>
            <a:ext cx="386191" cy="280746"/>
            <a:chOff x="0" y="0"/>
            <a:chExt cx="386191" cy="280746"/>
          </a:xfrm>
        </p:grpSpPr>
        <p:grpSp>
          <p:nvGrpSpPr>
            <p:cNvPr id="56" name="group 56"/>
            <p:cNvGrpSpPr/>
            <p:nvPr/>
          </p:nvGrpSpPr>
          <p:grpSpPr>
            <a:xfrm rot="21600000">
              <a:off x="0" y="0"/>
              <a:ext cx="386191" cy="280746"/>
              <a:chOff x="0" y="0"/>
              <a:chExt cx="386191" cy="280746"/>
            </a:xfrm>
          </p:grpSpPr>
          <p:sp>
            <p:nvSpPr>
              <p:cNvPr id="938" name="path 938"/>
              <p:cNvSpPr/>
              <p:nvPr/>
            </p:nvSpPr>
            <p:spPr>
              <a:xfrm>
                <a:off x="0" y="0"/>
                <a:ext cx="386181" cy="280746"/>
              </a:xfrm>
              <a:custGeom>
                <a:avLst/>
                <a:gdLst/>
                <a:ahLst/>
                <a:cxnLst/>
                <a:rect l="0" t="0" r="0" b="0"/>
                <a:pathLst>
                  <a:path w="608" h="442">
                    <a:moveTo>
                      <a:pt x="168" y="0"/>
                    </a:moveTo>
                    <a:lnTo>
                      <a:pt x="440" y="0"/>
                    </a:lnTo>
                    <a:cubicBezTo>
                      <a:pt x="532" y="0"/>
                      <a:pt x="608" y="63"/>
                      <a:pt x="608" y="141"/>
                    </a:cubicBezTo>
                    <a:cubicBezTo>
                      <a:pt x="608" y="219"/>
                      <a:pt x="532" y="283"/>
                      <a:pt x="440" y="283"/>
                    </a:cubicBezTo>
                    <a:lnTo>
                      <a:pt x="346" y="283"/>
                    </a:lnTo>
                    <a:cubicBezTo>
                      <a:pt x="341" y="283"/>
                      <a:pt x="334" y="287"/>
                      <a:pt x="333" y="292"/>
                    </a:cubicBezTo>
                    <a:lnTo>
                      <a:pt x="304" y="442"/>
                    </a:lnTo>
                    <a:lnTo>
                      <a:pt x="274" y="292"/>
                    </a:lnTo>
                    <a:cubicBezTo>
                      <a:pt x="273" y="287"/>
                      <a:pt x="267" y="283"/>
                      <a:pt x="261" y="283"/>
                    </a:cubicBezTo>
                    <a:lnTo>
                      <a:pt x="168" y="283"/>
                    </a:lnTo>
                    <a:cubicBezTo>
                      <a:pt x="75" y="283"/>
                      <a:pt x="0" y="219"/>
                      <a:pt x="0" y="141"/>
                    </a:cubicBezTo>
                    <a:cubicBezTo>
                      <a:pt x="0" y="63"/>
                      <a:pt x="75" y="0"/>
                      <a:pt x="168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0" name="path 940"/>
              <p:cNvSpPr/>
              <p:nvPr/>
            </p:nvSpPr>
            <p:spPr>
              <a:xfrm>
                <a:off x="193101" y="0"/>
                <a:ext cx="193090" cy="280746"/>
              </a:xfrm>
              <a:custGeom>
                <a:avLst/>
                <a:gdLst/>
                <a:ahLst/>
                <a:cxnLst/>
                <a:rect l="0" t="0" r="0" b="0"/>
                <a:pathLst>
                  <a:path w="304" h="442">
                    <a:moveTo>
                      <a:pt x="0" y="0"/>
                    </a:moveTo>
                    <a:lnTo>
                      <a:pt x="135" y="0"/>
                    </a:lnTo>
                    <a:cubicBezTo>
                      <a:pt x="228" y="0"/>
                      <a:pt x="304" y="63"/>
                      <a:pt x="304" y="141"/>
                    </a:cubicBezTo>
                    <a:cubicBezTo>
                      <a:pt x="304" y="219"/>
                      <a:pt x="228" y="283"/>
                      <a:pt x="135" y="283"/>
                    </a:cubicBezTo>
                    <a:lnTo>
                      <a:pt x="42" y="283"/>
                    </a:lnTo>
                    <a:cubicBezTo>
                      <a:pt x="36" y="283"/>
                      <a:pt x="30" y="287"/>
                      <a:pt x="29" y="292"/>
                    </a:cubicBezTo>
                    <a:lnTo>
                      <a:pt x="0" y="4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2" name="path 942"/>
              <p:cNvSpPr/>
              <p:nvPr/>
            </p:nvSpPr>
            <p:spPr>
              <a:xfrm>
                <a:off x="23099" y="18008"/>
                <a:ext cx="340004" cy="143865"/>
              </a:xfrm>
              <a:custGeom>
                <a:avLst/>
                <a:gdLst/>
                <a:ahLst/>
                <a:cxnLst/>
                <a:rect l="0" t="0" r="0" b="0"/>
                <a:pathLst>
                  <a:path w="535" h="226">
                    <a:moveTo>
                      <a:pt x="134" y="0"/>
                    </a:moveTo>
                    <a:lnTo>
                      <a:pt x="401" y="0"/>
                    </a:lnTo>
                    <a:cubicBezTo>
                      <a:pt x="474" y="0"/>
                      <a:pt x="535" y="50"/>
                      <a:pt x="535" y="113"/>
                    </a:cubicBezTo>
                    <a:cubicBezTo>
                      <a:pt x="535" y="175"/>
                      <a:pt x="474" y="226"/>
                      <a:pt x="401" y="226"/>
                    </a:cubicBezTo>
                    <a:lnTo>
                      <a:pt x="134" y="226"/>
                    </a:lnTo>
                    <a:cubicBezTo>
                      <a:pt x="60" y="226"/>
                      <a:pt x="0" y="175"/>
                      <a:pt x="0" y="113"/>
                    </a:cubicBezTo>
                    <a:cubicBezTo>
                      <a:pt x="0" y="50"/>
                      <a:pt x="60" y="0"/>
                      <a:pt x="134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4" name="textbox 944"/>
            <p:cNvSpPr/>
            <p:nvPr/>
          </p:nvSpPr>
          <p:spPr>
            <a:xfrm>
              <a:off x="-12700" y="-12700"/>
              <a:ext cx="412115" cy="3067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2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58420" algn="l" rtl="0" eaLnBrk="0">
                <a:lnSpc>
                  <a:spcPct val="80000"/>
                </a:lnSpc>
                <a:spcBef>
                  <a:spcPts val="5"/>
                </a:spcBef>
              </a:pPr>
              <a:r>
                <a:rPr sz="700" kern="0" spc="4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946" name="picture 946"/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 rot="21600000">
            <a:off x="8932531" y="4020906"/>
            <a:ext cx="201670" cy="143916"/>
          </a:xfrm>
          <a:prstGeom prst="rect">
            <a:avLst/>
          </a:prstGeom>
        </p:spPr>
      </p:pic>
      <p:grpSp>
        <p:nvGrpSpPr>
          <p:cNvPr id="58" name="group 58"/>
          <p:cNvGrpSpPr/>
          <p:nvPr/>
        </p:nvGrpSpPr>
        <p:grpSpPr>
          <a:xfrm rot="21600000">
            <a:off x="8785764" y="3787964"/>
            <a:ext cx="386207" cy="280733"/>
            <a:chOff x="0" y="0"/>
            <a:chExt cx="386207" cy="280733"/>
          </a:xfrm>
        </p:grpSpPr>
        <p:sp>
          <p:nvSpPr>
            <p:cNvPr id="948" name="path 948"/>
            <p:cNvSpPr/>
            <p:nvPr/>
          </p:nvSpPr>
          <p:spPr>
            <a:xfrm>
              <a:off x="0" y="0"/>
              <a:ext cx="386207" cy="280733"/>
            </a:xfrm>
            <a:custGeom>
              <a:avLst/>
              <a:gdLst/>
              <a:ahLst/>
              <a:cxnLst/>
              <a:rect l="0" t="0" r="0" b="0"/>
              <a:pathLst>
                <a:path w="608" h="442">
                  <a:moveTo>
                    <a:pt x="168" y="0"/>
                  </a:moveTo>
                  <a:lnTo>
                    <a:pt x="440" y="0"/>
                  </a:lnTo>
                  <a:cubicBezTo>
                    <a:pt x="532" y="0"/>
                    <a:pt x="608" y="63"/>
                    <a:pt x="608" y="141"/>
                  </a:cubicBezTo>
                  <a:cubicBezTo>
                    <a:pt x="608" y="219"/>
                    <a:pt x="532" y="283"/>
                    <a:pt x="440" y="283"/>
                  </a:cubicBezTo>
                  <a:lnTo>
                    <a:pt x="346" y="283"/>
                  </a:lnTo>
                  <a:cubicBezTo>
                    <a:pt x="341" y="283"/>
                    <a:pt x="334" y="287"/>
                    <a:pt x="333" y="292"/>
                  </a:cubicBezTo>
                  <a:lnTo>
                    <a:pt x="304" y="442"/>
                  </a:lnTo>
                  <a:lnTo>
                    <a:pt x="274" y="292"/>
                  </a:lnTo>
                  <a:cubicBezTo>
                    <a:pt x="273" y="287"/>
                    <a:pt x="267" y="283"/>
                    <a:pt x="261" y="283"/>
                  </a:cubicBezTo>
                  <a:lnTo>
                    <a:pt x="168" y="283"/>
                  </a:lnTo>
                  <a:cubicBezTo>
                    <a:pt x="75" y="283"/>
                    <a:pt x="0" y="219"/>
                    <a:pt x="0" y="141"/>
                  </a:cubicBezTo>
                  <a:cubicBezTo>
                    <a:pt x="0" y="63"/>
                    <a:pt x="75" y="0"/>
                    <a:pt x="168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50" name="path 950"/>
            <p:cNvSpPr/>
            <p:nvPr/>
          </p:nvSpPr>
          <p:spPr>
            <a:xfrm>
              <a:off x="193101" y="0"/>
              <a:ext cx="193103" cy="280733"/>
            </a:xfrm>
            <a:custGeom>
              <a:avLst/>
              <a:gdLst/>
              <a:ahLst/>
              <a:cxnLst/>
              <a:rect l="0" t="0" r="0" b="0"/>
              <a:pathLst>
                <a:path w="304" h="442">
                  <a:moveTo>
                    <a:pt x="0" y="0"/>
                  </a:moveTo>
                  <a:lnTo>
                    <a:pt x="135" y="0"/>
                  </a:lnTo>
                  <a:cubicBezTo>
                    <a:pt x="228" y="0"/>
                    <a:pt x="304" y="63"/>
                    <a:pt x="304" y="141"/>
                  </a:cubicBezTo>
                  <a:cubicBezTo>
                    <a:pt x="304" y="219"/>
                    <a:pt x="228" y="283"/>
                    <a:pt x="135" y="283"/>
                  </a:cubicBezTo>
                  <a:lnTo>
                    <a:pt x="42" y="283"/>
                  </a:lnTo>
                  <a:cubicBezTo>
                    <a:pt x="36" y="283"/>
                    <a:pt x="30" y="287"/>
                    <a:pt x="29" y="292"/>
                  </a:cubicBezTo>
                  <a:lnTo>
                    <a:pt x="0" y="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952" name="picture 952"/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 rot="21600000">
            <a:off x="2144362" y="4676425"/>
            <a:ext cx="611838" cy="169659"/>
          </a:xfrm>
          <a:prstGeom prst="rect">
            <a:avLst/>
          </a:prstGeom>
        </p:spPr>
      </p:pic>
      <p:pic>
        <p:nvPicPr>
          <p:cNvPr id="954" name="picture 954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 rot="21600000">
            <a:off x="12069869" y="5231634"/>
            <a:ext cx="66205" cy="119164"/>
          </a:xfrm>
          <a:prstGeom prst="rect">
            <a:avLst/>
          </a:prstGeom>
        </p:spPr>
      </p:pic>
      <p:pic>
        <p:nvPicPr>
          <p:cNvPr id="956" name="picture 956"/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 rot="21600000">
            <a:off x="12069861" y="5291202"/>
            <a:ext cx="303149" cy="339067"/>
          </a:xfrm>
          <a:prstGeom prst="rect">
            <a:avLst/>
          </a:prstGeom>
        </p:spPr>
      </p:pic>
      <p:grpSp>
        <p:nvGrpSpPr>
          <p:cNvPr id="60" name="group 60"/>
          <p:cNvGrpSpPr/>
          <p:nvPr/>
        </p:nvGrpSpPr>
        <p:grpSpPr>
          <a:xfrm rot="21600000">
            <a:off x="8843229" y="3453248"/>
            <a:ext cx="482384" cy="204089"/>
            <a:chOff x="0" y="0"/>
            <a:chExt cx="482384" cy="204089"/>
          </a:xfrm>
        </p:grpSpPr>
        <p:sp>
          <p:nvSpPr>
            <p:cNvPr id="958" name="path 958"/>
            <p:cNvSpPr/>
            <p:nvPr/>
          </p:nvSpPr>
          <p:spPr>
            <a:xfrm>
              <a:off x="0" y="0"/>
              <a:ext cx="482384" cy="204089"/>
            </a:xfrm>
            <a:custGeom>
              <a:avLst/>
              <a:gdLst/>
              <a:ahLst/>
              <a:cxnLst/>
              <a:rect l="0" t="0" r="0" b="0"/>
              <a:pathLst>
                <a:path w="759" h="321">
                  <a:moveTo>
                    <a:pt x="190" y="0"/>
                  </a:moveTo>
                  <a:lnTo>
                    <a:pt x="568" y="0"/>
                  </a:lnTo>
                  <a:cubicBezTo>
                    <a:pt x="673" y="0"/>
                    <a:pt x="759" y="72"/>
                    <a:pt x="759" y="160"/>
                  </a:cubicBezTo>
                  <a:cubicBezTo>
                    <a:pt x="759" y="249"/>
                    <a:pt x="673" y="321"/>
                    <a:pt x="568" y="321"/>
                  </a:cubicBezTo>
                  <a:lnTo>
                    <a:pt x="190" y="321"/>
                  </a:lnTo>
                  <a:cubicBezTo>
                    <a:pt x="85" y="321"/>
                    <a:pt x="0" y="249"/>
                    <a:pt x="0" y="160"/>
                  </a:cubicBezTo>
                  <a:cubicBezTo>
                    <a:pt x="0" y="72"/>
                    <a:pt x="85" y="0"/>
                    <a:pt x="19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60" name="textbox 960"/>
            <p:cNvSpPr/>
            <p:nvPr/>
          </p:nvSpPr>
          <p:spPr>
            <a:xfrm>
              <a:off x="-12700" y="-12700"/>
              <a:ext cx="508000" cy="2298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32080" algn="l" rtl="0" eaLnBrk="0">
                <a:lnSpc>
                  <a:spcPct val="85000"/>
                </a:lnSpc>
                <a:spcBef>
                  <a:spcPts val="5"/>
                </a:spcBef>
              </a:pPr>
              <a:r>
                <a:rPr sz="700" kern="0" spc="-5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·</a:t>
              </a:r>
              <a:r>
                <a:rPr sz="700" kern="0" spc="-1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700" kern="0" spc="-5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962" name="picture 962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 rot="21600000">
            <a:off x="10708241" y="6148194"/>
            <a:ext cx="32641" cy="3000942"/>
          </a:xfrm>
          <a:prstGeom prst="rect">
            <a:avLst/>
          </a:prstGeom>
        </p:spPr>
      </p:pic>
      <p:pic>
        <p:nvPicPr>
          <p:cNvPr id="964" name="picture 964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 rot="21600000">
            <a:off x="8494535" y="6298722"/>
            <a:ext cx="32702" cy="2850414"/>
          </a:xfrm>
          <a:prstGeom prst="rect">
            <a:avLst/>
          </a:prstGeom>
        </p:spPr>
      </p:pic>
      <p:pic>
        <p:nvPicPr>
          <p:cNvPr id="966" name="picture 966"/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 rot="21600000">
            <a:off x="12209241" y="5863842"/>
            <a:ext cx="165518" cy="158905"/>
          </a:xfrm>
          <a:prstGeom prst="rect">
            <a:avLst/>
          </a:prstGeom>
        </p:spPr>
      </p:pic>
      <p:pic>
        <p:nvPicPr>
          <p:cNvPr id="968" name="picture 968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 rot="21600000">
            <a:off x="11990427" y="5959862"/>
            <a:ext cx="384333" cy="122466"/>
          </a:xfrm>
          <a:prstGeom prst="rect">
            <a:avLst/>
          </a:prstGeom>
        </p:spPr>
      </p:pic>
      <p:pic>
        <p:nvPicPr>
          <p:cNvPr id="970" name="picture 970"/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 rot="21600000">
            <a:off x="11805031" y="5959862"/>
            <a:ext cx="231749" cy="397201"/>
          </a:xfrm>
          <a:prstGeom prst="rect">
            <a:avLst/>
          </a:prstGeom>
        </p:spPr>
      </p:pic>
      <p:pic>
        <p:nvPicPr>
          <p:cNvPr id="972" name="picture 972"/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 rot="21600000">
            <a:off x="8998008" y="2993928"/>
            <a:ext cx="291281" cy="304533"/>
          </a:xfrm>
          <a:prstGeom prst="rect">
            <a:avLst/>
          </a:prstGeom>
        </p:spPr>
      </p:pic>
      <p:pic>
        <p:nvPicPr>
          <p:cNvPr id="974" name="picture 974"/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 rot="21600000">
            <a:off x="10736389" y="5297272"/>
            <a:ext cx="81889" cy="81457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 rot="21600000">
            <a:off x="10617035" y="5112410"/>
            <a:ext cx="320561" cy="233070"/>
            <a:chOff x="0" y="0"/>
            <a:chExt cx="320561" cy="233070"/>
          </a:xfrm>
        </p:grpSpPr>
        <p:grpSp>
          <p:nvGrpSpPr>
            <p:cNvPr id="64" name="group 64"/>
            <p:cNvGrpSpPr/>
            <p:nvPr/>
          </p:nvGrpSpPr>
          <p:grpSpPr>
            <a:xfrm rot="21600000">
              <a:off x="0" y="0"/>
              <a:ext cx="320561" cy="233070"/>
              <a:chOff x="0" y="0"/>
              <a:chExt cx="320561" cy="233070"/>
            </a:xfrm>
          </p:grpSpPr>
          <p:sp>
            <p:nvSpPr>
              <p:cNvPr id="976" name="path 976"/>
              <p:cNvSpPr/>
              <p:nvPr/>
            </p:nvSpPr>
            <p:spPr>
              <a:xfrm>
                <a:off x="0" y="0"/>
                <a:ext cx="320561" cy="233070"/>
              </a:xfrm>
              <a:custGeom>
                <a:avLst/>
                <a:gdLst/>
                <a:ahLst/>
                <a:cxnLst/>
                <a:rect l="0" t="0" r="0" b="0"/>
                <a:pathLst>
                  <a:path w="504" h="367">
                    <a:moveTo>
                      <a:pt x="139" y="0"/>
                    </a:moveTo>
                    <a:lnTo>
                      <a:pt x="365" y="0"/>
                    </a:lnTo>
                    <a:cubicBezTo>
                      <a:pt x="442" y="0"/>
                      <a:pt x="504" y="52"/>
                      <a:pt x="504" y="117"/>
                    </a:cubicBezTo>
                    <a:cubicBezTo>
                      <a:pt x="504" y="182"/>
                      <a:pt x="442" y="235"/>
                      <a:pt x="365" y="235"/>
                    </a:cubicBezTo>
                    <a:lnTo>
                      <a:pt x="287" y="235"/>
                    </a:lnTo>
                    <a:cubicBezTo>
                      <a:pt x="283" y="235"/>
                      <a:pt x="277" y="238"/>
                      <a:pt x="277" y="242"/>
                    </a:cubicBezTo>
                    <a:lnTo>
                      <a:pt x="252" y="367"/>
                    </a:lnTo>
                    <a:lnTo>
                      <a:pt x="227" y="242"/>
                    </a:lnTo>
                    <a:cubicBezTo>
                      <a:pt x="226" y="238"/>
                      <a:pt x="221" y="235"/>
                      <a:pt x="217" y="235"/>
                    </a:cubicBezTo>
                    <a:lnTo>
                      <a:pt x="139" y="235"/>
                    </a:lnTo>
                    <a:cubicBezTo>
                      <a:pt x="62" y="235"/>
                      <a:pt x="0" y="182"/>
                      <a:pt x="0" y="117"/>
                    </a:cubicBezTo>
                    <a:cubicBezTo>
                      <a:pt x="0" y="52"/>
                      <a:pt x="62" y="0"/>
                      <a:pt x="139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8" name="path 978"/>
              <p:cNvSpPr/>
              <p:nvPr/>
            </p:nvSpPr>
            <p:spPr>
              <a:xfrm>
                <a:off x="160299" y="0"/>
                <a:ext cx="160261" cy="233070"/>
              </a:xfrm>
              <a:custGeom>
                <a:avLst/>
                <a:gdLst/>
                <a:ahLst/>
                <a:cxnLst/>
                <a:rect l="0" t="0" r="0" b="0"/>
                <a:pathLst>
                  <a:path w="252" h="367">
                    <a:moveTo>
                      <a:pt x="0" y="0"/>
                    </a:moveTo>
                    <a:lnTo>
                      <a:pt x="112" y="0"/>
                    </a:lnTo>
                    <a:cubicBezTo>
                      <a:pt x="189" y="0"/>
                      <a:pt x="252" y="52"/>
                      <a:pt x="252" y="117"/>
                    </a:cubicBezTo>
                    <a:cubicBezTo>
                      <a:pt x="252" y="182"/>
                      <a:pt x="189" y="235"/>
                      <a:pt x="112" y="235"/>
                    </a:cubicBezTo>
                    <a:lnTo>
                      <a:pt x="35" y="235"/>
                    </a:lnTo>
                    <a:cubicBezTo>
                      <a:pt x="30" y="235"/>
                      <a:pt x="25" y="238"/>
                      <a:pt x="24" y="242"/>
                    </a:cubicBezTo>
                    <a:lnTo>
                      <a:pt x="0" y="3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0" name="path 980"/>
              <p:cNvSpPr/>
              <p:nvPr/>
            </p:nvSpPr>
            <p:spPr>
              <a:xfrm>
                <a:off x="19170" y="14956"/>
                <a:ext cx="282244" cy="119417"/>
              </a:xfrm>
              <a:custGeom>
                <a:avLst/>
                <a:gdLst/>
                <a:ahLst/>
                <a:cxnLst/>
                <a:rect l="0" t="0" r="0" b="0"/>
                <a:pathLst>
                  <a:path w="444" h="188">
                    <a:moveTo>
                      <a:pt x="111" y="0"/>
                    </a:moveTo>
                    <a:lnTo>
                      <a:pt x="332" y="0"/>
                    </a:lnTo>
                    <a:cubicBezTo>
                      <a:pt x="394" y="0"/>
                      <a:pt x="444" y="42"/>
                      <a:pt x="444" y="94"/>
                    </a:cubicBezTo>
                    <a:cubicBezTo>
                      <a:pt x="444" y="145"/>
                      <a:pt x="394" y="188"/>
                      <a:pt x="332" y="188"/>
                    </a:cubicBezTo>
                    <a:lnTo>
                      <a:pt x="111" y="188"/>
                    </a:lnTo>
                    <a:cubicBezTo>
                      <a:pt x="50" y="188"/>
                      <a:pt x="0" y="145"/>
                      <a:pt x="0" y="94"/>
                    </a:cubicBezTo>
                    <a:cubicBezTo>
                      <a:pt x="0" y="42"/>
                      <a:pt x="50" y="0"/>
                      <a:pt x="111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82" name="textbox 982"/>
            <p:cNvSpPr/>
            <p:nvPr/>
          </p:nvSpPr>
          <p:spPr>
            <a:xfrm>
              <a:off x="-12700" y="-12700"/>
              <a:ext cx="346075" cy="25907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56515" algn="l" rtl="0" eaLnBrk="0">
                <a:lnSpc>
                  <a:spcPct val="78000"/>
                </a:lnSpc>
                <a:spcBef>
                  <a:spcPts val="0"/>
                </a:spcBef>
              </a:pPr>
              <a:r>
                <a:rPr sz="600" kern="0" spc="2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984" name="picture 984"/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 rot="21600000">
            <a:off x="11302370" y="2323648"/>
            <a:ext cx="302489" cy="237505"/>
          </a:xfrm>
          <a:prstGeom prst="rect">
            <a:avLst/>
          </a:prstGeom>
        </p:spPr>
      </p:pic>
      <p:pic>
        <p:nvPicPr>
          <p:cNvPr id="986" name="picture 986"/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 rot="21600000">
            <a:off x="4400268" y="7035235"/>
            <a:ext cx="32682" cy="2113865"/>
          </a:xfrm>
          <a:prstGeom prst="rect">
            <a:avLst/>
          </a:prstGeom>
        </p:spPr>
      </p:pic>
      <p:sp>
        <p:nvSpPr>
          <p:cNvPr id="988" name="textbox 988"/>
          <p:cNvSpPr/>
          <p:nvPr/>
        </p:nvSpPr>
        <p:spPr>
          <a:xfrm>
            <a:off x="5929345" y="5219262"/>
            <a:ext cx="518794" cy="165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5000"/>
              </a:lnSpc>
            </a:pPr>
            <a:r>
              <a:rPr sz="6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6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6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33375" algn="l" rtl="0" eaLnBrk="0">
              <a:lnSpc>
                <a:spcPct val="75000"/>
              </a:lnSpc>
              <a:spcBef>
                <a:spcPts val="105"/>
              </a:spcBef>
            </a:pPr>
            <a:r>
              <a:rPr sz="5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5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5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990" name="picture 990"/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 rot="21600000">
            <a:off x="9856734" y="5570023"/>
            <a:ext cx="77660" cy="77266"/>
          </a:xfrm>
          <a:prstGeom prst="rect">
            <a:avLst/>
          </a:prstGeom>
        </p:spPr>
      </p:pic>
      <p:grpSp>
        <p:nvGrpSpPr>
          <p:cNvPr id="66" name="group 66"/>
          <p:cNvGrpSpPr/>
          <p:nvPr/>
        </p:nvGrpSpPr>
        <p:grpSpPr>
          <a:xfrm rot="21600000">
            <a:off x="9748182" y="5401236"/>
            <a:ext cx="294761" cy="214299"/>
            <a:chOff x="0" y="0"/>
            <a:chExt cx="294761" cy="214299"/>
          </a:xfrm>
        </p:grpSpPr>
        <p:sp>
          <p:nvSpPr>
            <p:cNvPr id="992" name="path 992"/>
            <p:cNvSpPr/>
            <p:nvPr/>
          </p:nvSpPr>
          <p:spPr>
            <a:xfrm>
              <a:off x="0" y="0"/>
              <a:ext cx="294754" cy="214299"/>
            </a:xfrm>
            <a:custGeom>
              <a:avLst/>
              <a:gdLst/>
              <a:ahLst/>
              <a:cxnLst/>
              <a:rect l="0" t="0" r="0" b="0"/>
              <a:pathLst>
                <a:path w="464" h="337">
                  <a:moveTo>
                    <a:pt x="128" y="0"/>
                  </a:moveTo>
                  <a:lnTo>
                    <a:pt x="335" y="0"/>
                  </a:lnTo>
                  <a:cubicBezTo>
                    <a:pt x="406" y="0"/>
                    <a:pt x="464" y="48"/>
                    <a:pt x="464" y="108"/>
                  </a:cubicBezTo>
                  <a:cubicBezTo>
                    <a:pt x="464" y="167"/>
                    <a:pt x="406" y="216"/>
                    <a:pt x="335" y="216"/>
                  </a:cubicBezTo>
                  <a:lnTo>
                    <a:pt x="264" y="216"/>
                  </a:lnTo>
                  <a:cubicBezTo>
                    <a:pt x="260" y="216"/>
                    <a:pt x="255" y="219"/>
                    <a:pt x="254" y="222"/>
                  </a:cubicBezTo>
                  <a:lnTo>
                    <a:pt x="232" y="337"/>
                  </a:lnTo>
                  <a:lnTo>
                    <a:pt x="209" y="222"/>
                  </a:lnTo>
                  <a:cubicBezTo>
                    <a:pt x="208" y="219"/>
                    <a:pt x="203" y="216"/>
                    <a:pt x="199" y="216"/>
                  </a:cubicBezTo>
                  <a:lnTo>
                    <a:pt x="128" y="216"/>
                  </a:lnTo>
                  <a:cubicBezTo>
                    <a:pt x="57" y="216"/>
                    <a:pt x="0" y="167"/>
                    <a:pt x="0" y="108"/>
                  </a:cubicBezTo>
                  <a:cubicBezTo>
                    <a:pt x="0" y="48"/>
                    <a:pt x="57" y="0"/>
                    <a:pt x="128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94" name="path 994"/>
            <p:cNvSpPr/>
            <p:nvPr/>
          </p:nvSpPr>
          <p:spPr>
            <a:xfrm>
              <a:off x="147390" y="0"/>
              <a:ext cx="147370" cy="214299"/>
            </a:xfrm>
            <a:custGeom>
              <a:avLst/>
              <a:gdLst/>
              <a:ahLst/>
              <a:cxnLst/>
              <a:rect l="0" t="0" r="0" b="0"/>
              <a:pathLst>
                <a:path w="232" h="337">
                  <a:moveTo>
                    <a:pt x="0" y="0"/>
                  </a:moveTo>
                  <a:lnTo>
                    <a:pt x="103" y="0"/>
                  </a:lnTo>
                  <a:cubicBezTo>
                    <a:pt x="174" y="0"/>
                    <a:pt x="232" y="48"/>
                    <a:pt x="232" y="108"/>
                  </a:cubicBezTo>
                  <a:cubicBezTo>
                    <a:pt x="232" y="167"/>
                    <a:pt x="174" y="216"/>
                    <a:pt x="103" y="216"/>
                  </a:cubicBezTo>
                  <a:lnTo>
                    <a:pt x="32" y="216"/>
                  </a:lnTo>
                  <a:cubicBezTo>
                    <a:pt x="28" y="216"/>
                    <a:pt x="23" y="219"/>
                    <a:pt x="22" y="222"/>
                  </a:cubicBezTo>
                  <a:lnTo>
                    <a:pt x="0" y="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96" name="path 996"/>
            <p:cNvSpPr/>
            <p:nvPr/>
          </p:nvSpPr>
          <p:spPr>
            <a:xfrm>
              <a:off x="17610" y="13728"/>
              <a:ext cx="259524" cy="109816"/>
            </a:xfrm>
            <a:custGeom>
              <a:avLst/>
              <a:gdLst/>
              <a:ahLst/>
              <a:cxnLst/>
              <a:rect l="0" t="0" r="0" b="0"/>
              <a:pathLst>
                <a:path w="408" h="172">
                  <a:moveTo>
                    <a:pt x="102" y="0"/>
                  </a:moveTo>
                  <a:lnTo>
                    <a:pt x="306" y="0"/>
                  </a:lnTo>
                  <a:cubicBezTo>
                    <a:pt x="362" y="0"/>
                    <a:pt x="408" y="38"/>
                    <a:pt x="408" y="86"/>
                  </a:cubicBezTo>
                  <a:cubicBezTo>
                    <a:pt x="408" y="134"/>
                    <a:pt x="362" y="172"/>
                    <a:pt x="306" y="172"/>
                  </a:cubicBezTo>
                  <a:lnTo>
                    <a:pt x="102" y="172"/>
                  </a:lnTo>
                  <a:cubicBezTo>
                    <a:pt x="46" y="172"/>
                    <a:pt x="0" y="134"/>
                    <a:pt x="0" y="86"/>
                  </a:cubicBezTo>
                  <a:cubicBezTo>
                    <a:pt x="0" y="38"/>
                    <a:pt x="46" y="0"/>
                    <a:pt x="102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998" name="picture 998"/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 rot="21600000">
            <a:off x="11401198" y="5661959"/>
            <a:ext cx="92659" cy="191985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 rot="21600000">
            <a:off x="11440544" y="5600690"/>
            <a:ext cx="286170" cy="208051"/>
            <a:chOff x="0" y="0"/>
            <a:chExt cx="286170" cy="208051"/>
          </a:xfrm>
        </p:grpSpPr>
        <p:grpSp>
          <p:nvGrpSpPr>
            <p:cNvPr id="70" name="group 70"/>
            <p:cNvGrpSpPr/>
            <p:nvPr/>
          </p:nvGrpSpPr>
          <p:grpSpPr>
            <a:xfrm rot="21600000">
              <a:off x="0" y="0"/>
              <a:ext cx="286170" cy="208051"/>
              <a:chOff x="0" y="0"/>
              <a:chExt cx="286170" cy="208051"/>
            </a:xfrm>
          </p:grpSpPr>
          <p:sp>
            <p:nvSpPr>
              <p:cNvPr id="1000" name="path 1000"/>
              <p:cNvSpPr/>
              <p:nvPr/>
            </p:nvSpPr>
            <p:spPr>
              <a:xfrm>
                <a:off x="0" y="0"/>
                <a:ext cx="286169" cy="208051"/>
              </a:xfrm>
              <a:custGeom>
                <a:avLst/>
                <a:gdLst/>
                <a:ahLst/>
                <a:cxnLst/>
                <a:rect l="0" t="0" r="0" b="0"/>
                <a:pathLst>
                  <a:path w="450" h="327">
                    <a:moveTo>
                      <a:pt x="124" y="0"/>
                    </a:moveTo>
                    <a:lnTo>
                      <a:pt x="326" y="0"/>
                    </a:lnTo>
                    <a:cubicBezTo>
                      <a:pt x="394" y="0"/>
                      <a:pt x="450" y="47"/>
                      <a:pt x="450" y="104"/>
                    </a:cubicBezTo>
                    <a:cubicBezTo>
                      <a:pt x="450" y="162"/>
                      <a:pt x="394" y="209"/>
                      <a:pt x="326" y="209"/>
                    </a:cubicBezTo>
                    <a:lnTo>
                      <a:pt x="256" y="209"/>
                    </a:lnTo>
                    <a:cubicBezTo>
                      <a:pt x="252" y="209"/>
                      <a:pt x="248" y="212"/>
                      <a:pt x="247" y="216"/>
                    </a:cubicBezTo>
                    <a:lnTo>
                      <a:pt x="225" y="327"/>
                    </a:lnTo>
                    <a:lnTo>
                      <a:pt x="203" y="216"/>
                    </a:lnTo>
                    <a:cubicBezTo>
                      <a:pt x="202" y="213"/>
                      <a:pt x="198" y="209"/>
                      <a:pt x="194" y="209"/>
                    </a:cubicBezTo>
                    <a:lnTo>
                      <a:pt x="124" y="209"/>
                    </a:lnTo>
                    <a:cubicBezTo>
                      <a:pt x="56" y="209"/>
                      <a:pt x="0" y="162"/>
                      <a:pt x="0" y="104"/>
                    </a:cubicBezTo>
                    <a:cubicBezTo>
                      <a:pt x="0" y="47"/>
                      <a:pt x="56" y="0"/>
                      <a:pt x="124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2" name="path 1002"/>
              <p:cNvSpPr/>
              <p:nvPr/>
            </p:nvSpPr>
            <p:spPr>
              <a:xfrm>
                <a:off x="143105" y="0"/>
                <a:ext cx="143065" cy="208051"/>
              </a:xfrm>
              <a:custGeom>
                <a:avLst/>
                <a:gdLst/>
                <a:ahLst/>
                <a:cxnLst/>
                <a:rect l="0" t="0" r="0" b="0"/>
                <a:pathLst>
                  <a:path w="225" h="327">
                    <a:moveTo>
                      <a:pt x="0" y="0"/>
                    </a:moveTo>
                    <a:lnTo>
                      <a:pt x="100" y="0"/>
                    </a:lnTo>
                    <a:cubicBezTo>
                      <a:pt x="169" y="0"/>
                      <a:pt x="225" y="47"/>
                      <a:pt x="225" y="104"/>
                    </a:cubicBezTo>
                    <a:cubicBezTo>
                      <a:pt x="225" y="162"/>
                      <a:pt x="169" y="209"/>
                      <a:pt x="100" y="209"/>
                    </a:cubicBezTo>
                    <a:lnTo>
                      <a:pt x="31" y="209"/>
                    </a:lnTo>
                    <a:cubicBezTo>
                      <a:pt x="27" y="209"/>
                      <a:pt x="22" y="212"/>
                      <a:pt x="22" y="216"/>
                    </a:cubicBezTo>
                    <a:lnTo>
                      <a:pt x="0" y="3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4" name="path 1004"/>
              <p:cNvSpPr/>
              <p:nvPr/>
            </p:nvSpPr>
            <p:spPr>
              <a:xfrm>
                <a:off x="17096" y="13332"/>
                <a:ext cx="251980" cy="106603"/>
              </a:xfrm>
              <a:custGeom>
                <a:avLst/>
                <a:gdLst/>
                <a:ahLst/>
                <a:cxnLst/>
                <a:rect l="0" t="0" r="0" b="0"/>
                <a:pathLst>
                  <a:path w="396" h="167">
                    <a:moveTo>
                      <a:pt x="99" y="0"/>
                    </a:moveTo>
                    <a:lnTo>
                      <a:pt x="297" y="0"/>
                    </a:lnTo>
                    <a:cubicBezTo>
                      <a:pt x="351" y="0"/>
                      <a:pt x="396" y="37"/>
                      <a:pt x="396" y="83"/>
                    </a:cubicBezTo>
                    <a:cubicBezTo>
                      <a:pt x="396" y="130"/>
                      <a:pt x="351" y="167"/>
                      <a:pt x="297" y="167"/>
                    </a:cubicBezTo>
                    <a:lnTo>
                      <a:pt x="99" y="167"/>
                    </a:lnTo>
                    <a:cubicBezTo>
                      <a:pt x="44" y="167"/>
                      <a:pt x="0" y="130"/>
                      <a:pt x="0" y="83"/>
                    </a:cubicBezTo>
                    <a:cubicBezTo>
                      <a:pt x="0" y="37"/>
                      <a:pt x="44" y="0"/>
                      <a:pt x="99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06" name="textbox 1006"/>
            <p:cNvSpPr/>
            <p:nvPr/>
          </p:nvSpPr>
          <p:spPr>
            <a:xfrm>
              <a:off x="-12700" y="-12700"/>
              <a:ext cx="311784" cy="23367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9000"/>
                </a:lnSpc>
              </a:pPr>
              <a:endParaRPr sz="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53975" algn="l" rtl="0" eaLnBrk="0">
                <a:lnSpc>
                  <a:spcPct val="83000"/>
                </a:lnSpc>
                <a:spcBef>
                  <a:spcPts val="0"/>
                </a:spcBef>
              </a:pPr>
              <a:r>
                <a:rPr sz="500" kern="0" spc="3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iAicon</a:t>
              </a: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 rot="21600000">
            <a:off x="9470059" y="4832079"/>
            <a:ext cx="275793" cy="200507"/>
            <a:chOff x="0" y="0"/>
            <a:chExt cx="275793" cy="200507"/>
          </a:xfrm>
        </p:grpSpPr>
        <p:sp>
          <p:nvSpPr>
            <p:cNvPr id="1008" name="path 1008"/>
            <p:cNvSpPr/>
            <p:nvPr/>
          </p:nvSpPr>
          <p:spPr>
            <a:xfrm>
              <a:off x="0" y="0"/>
              <a:ext cx="275793" cy="200507"/>
            </a:xfrm>
            <a:custGeom>
              <a:avLst/>
              <a:gdLst/>
              <a:ahLst/>
              <a:cxnLst/>
              <a:rect l="0" t="0" r="0" b="0"/>
              <a:pathLst>
                <a:path w="434" h="315">
                  <a:moveTo>
                    <a:pt x="120" y="0"/>
                  </a:moveTo>
                  <a:lnTo>
                    <a:pt x="314" y="0"/>
                  </a:lnTo>
                  <a:cubicBezTo>
                    <a:pt x="380" y="0"/>
                    <a:pt x="434" y="45"/>
                    <a:pt x="434" y="101"/>
                  </a:cubicBezTo>
                  <a:cubicBezTo>
                    <a:pt x="434" y="156"/>
                    <a:pt x="380" y="202"/>
                    <a:pt x="314" y="202"/>
                  </a:cubicBezTo>
                  <a:lnTo>
                    <a:pt x="247" y="202"/>
                  </a:lnTo>
                  <a:cubicBezTo>
                    <a:pt x="243" y="202"/>
                    <a:pt x="239" y="205"/>
                    <a:pt x="238" y="208"/>
                  </a:cubicBezTo>
                  <a:lnTo>
                    <a:pt x="217" y="315"/>
                  </a:lnTo>
                  <a:lnTo>
                    <a:pt x="195" y="208"/>
                  </a:lnTo>
                  <a:cubicBezTo>
                    <a:pt x="195" y="205"/>
                    <a:pt x="190" y="202"/>
                    <a:pt x="186" y="202"/>
                  </a:cubicBezTo>
                  <a:lnTo>
                    <a:pt x="120" y="202"/>
                  </a:lnTo>
                  <a:cubicBezTo>
                    <a:pt x="54" y="202"/>
                    <a:pt x="0" y="156"/>
                    <a:pt x="0" y="101"/>
                  </a:cubicBezTo>
                  <a:cubicBezTo>
                    <a:pt x="0" y="45"/>
                    <a:pt x="54" y="0"/>
                    <a:pt x="120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10" name="path 1010"/>
            <p:cNvSpPr/>
            <p:nvPr/>
          </p:nvSpPr>
          <p:spPr>
            <a:xfrm>
              <a:off x="137908" y="0"/>
              <a:ext cx="137883" cy="200507"/>
            </a:xfrm>
            <a:custGeom>
              <a:avLst/>
              <a:gdLst/>
              <a:ahLst/>
              <a:cxnLst/>
              <a:rect l="0" t="0" r="0" b="0"/>
              <a:pathLst>
                <a:path w="217" h="315">
                  <a:moveTo>
                    <a:pt x="0" y="0"/>
                  </a:moveTo>
                  <a:lnTo>
                    <a:pt x="97" y="0"/>
                  </a:lnTo>
                  <a:cubicBezTo>
                    <a:pt x="163" y="0"/>
                    <a:pt x="217" y="45"/>
                    <a:pt x="217" y="101"/>
                  </a:cubicBezTo>
                  <a:cubicBezTo>
                    <a:pt x="217" y="156"/>
                    <a:pt x="163" y="202"/>
                    <a:pt x="97" y="202"/>
                  </a:cubicBezTo>
                  <a:lnTo>
                    <a:pt x="30" y="202"/>
                  </a:lnTo>
                  <a:cubicBezTo>
                    <a:pt x="26" y="202"/>
                    <a:pt x="21" y="205"/>
                    <a:pt x="21" y="208"/>
                  </a:cubicBezTo>
                  <a:lnTo>
                    <a:pt x="0" y="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group 74"/>
          <p:cNvGrpSpPr/>
          <p:nvPr/>
        </p:nvGrpSpPr>
        <p:grpSpPr>
          <a:xfrm rot="21600000">
            <a:off x="8808831" y="3805984"/>
            <a:ext cx="340029" cy="143878"/>
            <a:chOff x="0" y="0"/>
            <a:chExt cx="340029" cy="143878"/>
          </a:xfrm>
        </p:grpSpPr>
        <p:sp>
          <p:nvSpPr>
            <p:cNvPr id="1012" name="path 1012"/>
            <p:cNvSpPr/>
            <p:nvPr/>
          </p:nvSpPr>
          <p:spPr>
            <a:xfrm>
              <a:off x="0" y="0"/>
              <a:ext cx="340029" cy="143878"/>
            </a:xfrm>
            <a:custGeom>
              <a:avLst/>
              <a:gdLst/>
              <a:ahLst/>
              <a:cxnLst/>
              <a:rect l="0" t="0" r="0" b="0"/>
              <a:pathLst>
                <a:path w="535" h="226">
                  <a:moveTo>
                    <a:pt x="134" y="0"/>
                  </a:moveTo>
                  <a:lnTo>
                    <a:pt x="401" y="0"/>
                  </a:lnTo>
                  <a:cubicBezTo>
                    <a:pt x="475" y="0"/>
                    <a:pt x="535" y="50"/>
                    <a:pt x="535" y="113"/>
                  </a:cubicBezTo>
                  <a:cubicBezTo>
                    <a:pt x="535" y="175"/>
                    <a:pt x="475" y="226"/>
                    <a:pt x="401" y="226"/>
                  </a:cubicBezTo>
                  <a:lnTo>
                    <a:pt x="134" y="226"/>
                  </a:lnTo>
                  <a:cubicBezTo>
                    <a:pt x="60" y="226"/>
                    <a:pt x="0" y="175"/>
                    <a:pt x="0" y="113"/>
                  </a:cubicBezTo>
                  <a:cubicBezTo>
                    <a:pt x="0" y="50"/>
                    <a:pt x="60" y="0"/>
                    <a:pt x="134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14" name="textbox 1014"/>
            <p:cNvSpPr/>
            <p:nvPr/>
          </p:nvSpPr>
          <p:spPr>
            <a:xfrm>
              <a:off x="-12700" y="-12700"/>
              <a:ext cx="365759" cy="16954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sz="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5560" algn="l" rtl="0" eaLnBrk="0">
                <a:lnSpc>
                  <a:spcPct val="80000"/>
                </a:lnSpc>
                <a:spcBef>
                  <a:spcPts val="0"/>
                </a:spcBef>
              </a:pPr>
              <a:r>
                <a:rPr sz="700" kern="0" spc="4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iAicon</a:t>
              </a: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76" name="group 76"/>
          <p:cNvGrpSpPr/>
          <p:nvPr/>
        </p:nvGrpSpPr>
        <p:grpSpPr>
          <a:xfrm rot="21600000">
            <a:off x="8959924" y="3929746"/>
            <a:ext cx="274232" cy="199351"/>
            <a:chOff x="0" y="0"/>
            <a:chExt cx="274232" cy="199351"/>
          </a:xfrm>
        </p:grpSpPr>
        <p:sp>
          <p:nvSpPr>
            <p:cNvPr id="1016" name="path 1016"/>
            <p:cNvSpPr/>
            <p:nvPr/>
          </p:nvSpPr>
          <p:spPr>
            <a:xfrm>
              <a:off x="0" y="0"/>
              <a:ext cx="274231" cy="199351"/>
            </a:xfrm>
            <a:custGeom>
              <a:avLst/>
              <a:gdLst/>
              <a:ahLst/>
              <a:cxnLst/>
              <a:rect l="0" t="0" r="0" b="0"/>
              <a:pathLst>
                <a:path w="431" h="313">
                  <a:moveTo>
                    <a:pt x="119" y="0"/>
                  </a:moveTo>
                  <a:lnTo>
                    <a:pt x="312" y="0"/>
                  </a:lnTo>
                  <a:cubicBezTo>
                    <a:pt x="378" y="0"/>
                    <a:pt x="431" y="45"/>
                    <a:pt x="431" y="100"/>
                  </a:cubicBezTo>
                  <a:cubicBezTo>
                    <a:pt x="431" y="155"/>
                    <a:pt x="378" y="201"/>
                    <a:pt x="312" y="201"/>
                  </a:cubicBezTo>
                  <a:lnTo>
                    <a:pt x="246" y="201"/>
                  </a:lnTo>
                  <a:cubicBezTo>
                    <a:pt x="242" y="201"/>
                    <a:pt x="237" y="204"/>
                    <a:pt x="237" y="207"/>
                  </a:cubicBezTo>
                  <a:lnTo>
                    <a:pt x="215" y="313"/>
                  </a:lnTo>
                  <a:lnTo>
                    <a:pt x="194" y="207"/>
                  </a:lnTo>
                  <a:cubicBezTo>
                    <a:pt x="194" y="204"/>
                    <a:pt x="189" y="201"/>
                    <a:pt x="185" y="201"/>
                  </a:cubicBezTo>
                  <a:lnTo>
                    <a:pt x="119" y="201"/>
                  </a:lnTo>
                  <a:cubicBezTo>
                    <a:pt x="53" y="201"/>
                    <a:pt x="0" y="155"/>
                    <a:pt x="0" y="100"/>
                  </a:cubicBezTo>
                  <a:cubicBezTo>
                    <a:pt x="0" y="45"/>
                    <a:pt x="53" y="0"/>
                    <a:pt x="119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18" name="path 1018"/>
            <p:cNvSpPr/>
            <p:nvPr/>
          </p:nvSpPr>
          <p:spPr>
            <a:xfrm>
              <a:off x="137123" y="0"/>
              <a:ext cx="137109" cy="199351"/>
            </a:xfrm>
            <a:custGeom>
              <a:avLst/>
              <a:gdLst/>
              <a:ahLst/>
              <a:cxnLst/>
              <a:rect l="0" t="0" r="0" b="0"/>
              <a:pathLst>
                <a:path w="215" h="313">
                  <a:moveTo>
                    <a:pt x="0" y="0"/>
                  </a:moveTo>
                  <a:lnTo>
                    <a:pt x="96" y="0"/>
                  </a:lnTo>
                  <a:cubicBezTo>
                    <a:pt x="162" y="0"/>
                    <a:pt x="215" y="45"/>
                    <a:pt x="215" y="100"/>
                  </a:cubicBezTo>
                  <a:cubicBezTo>
                    <a:pt x="215" y="155"/>
                    <a:pt x="162" y="201"/>
                    <a:pt x="96" y="201"/>
                  </a:cubicBezTo>
                  <a:lnTo>
                    <a:pt x="30" y="201"/>
                  </a:lnTo>
                  <a:cubicBezTo>
                    <a:pt x="26" y="201"/>
                    <a:pt x="21" y="204"/>
                    <a:pt x="21" y="207"/>
                  </a:cubicBezTo>
                  <a:lnTo>
                    <a:pt x="0" y="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group 78"/>
          <p:cNvGrpSpPr/>
          <p:nvPr/>
        </p:nvGrpSpPr>
        <p:grpSpPr>
          <a:xfrm rot="21600000">
            <a:off x="8785767" y="4404484"/>
            <a:ext cx="272745" cy="198259"/>
            <a:chOff x="0" y="0"/>
            <a:chExt cx="272745" cy="198259"/>
          </a:xfrm>
        </p:grpSpPr>
        <p:grpSp>
          <p:nvGrpSpPr>
            <p:cNvPr id="80" name="group 80"/>
            <p:cNvGrpSpPr/>
            <p:nvPr/>
          </p:nvGrpSpPr>
          <p:grpSpPr>
            <a:xfrm rot="21600000">
              <a:off x="0" y="0"/>
              <a:ext cx="272745" cy="198259"/>
              <a:chOff x="0" y="0"/>
              <a:chExt cx="272745" cy="198259"/>
            </a:xfrm>
          </p:grpSpPr>
          <p:sp>
            <p:nvSpPr>
              <p:cNvPr id="1020" name="path 1020"/>
              <p:cNvSpPr/>
              <p:nvPr/>
            </p:nvSpPr>
            <p:spPr>
              <a:xfrm>
                <a:off x="0" y="0"/>
                <a:ext cx="272745" cy="198259"/>
              </a:xfrm>
              <a:custGeom>
                <a:avLst/>
                <a:gdLst/>
                <a:ahLst/>
                <a:cxnLst/>
                <a:rect l="0" t="0" r="0" b="0"/>
                <a:pathLst>
                  <a:path w="429" h="312">
                    <a:moveTo>
                      <a:pt x="118" y="0"/>
                    </a:moveTo>
                    <a:lnTo>
                      <a:pt x="310" y="0"/>
                    </a:lnTo>
                    <a:cubicBezTo>
                      <a:pt x="376" y="0"/>
                      <a:pt x="429" y="44"/>
                      <a:pt x="429" y="99"/>
                    </a:cubicBezTo>
                    <a:cubicBezTo>
                      <a:pt x="429" y="155"/>
                      <a:pt x="376" y="200"/>
                      <a:pt x="310" y="200"/>
                    </a:cubicBezTo>
                    <a:lnTo>
                      <a:pt x="244" y="200"/>
                    </a:lnTo>
                    <a:cubicBezTo>
                      <a:pt x="240" y="200"/>
                      <a:pt x="236" y="203"/>
                      <a:pt x="235" y="206"/>
                    </a:cubicBezTo>
                    <a:lnTo>
                      <a:pt x="214" y="312"/>
                    </a:lnTo>
                    <a:lnTo>
                      <a:pt x="193" y="206"/>
                    </a:lnTo>
                    <a:cubicBezTo>
                      <a:pt x="193" y="203"/>
                      <a:pt x="188" y="200"/>
                      <a:pt x="184" y="200"/>
                    </a:cubicBezTo>
                    <a:lnTo>
                      <a:pt x="118" y="200"/>
                    </a:lnTo>
                    <a:cubicBezTo>
                      <a:pt x="53" y="200"/>
                      <a:pt x="0" y="155"/>
                      <a:pt x="0" y="99"/>
                    </a:cubicBezTo>
                    <a:cubicBezTo>
                      <a:pt x="0" y="44"/>
                      <a:pt x="53" y="0"/>
                      <a:pt x="118" y="0"/>
                    </a:cubicBezTo>
                  </a:path>
                </a:pathLst>
              </a:custGeom>
              <a:solidFill>
                <a:srgbClr val="6D9D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2" name="path 1022"/>
              <p:cNvSpPr/>
              <p:nvPr/>
            </p:nvSpPr>
            <p:spPr>
              <a:xfrm>
                <a:off x="136381" y="0"/>
                <a:ext cx="136359" cy="198259"/>
              </a:xfrm>
              <a:custGeom>
                <a:avLst/>
                <a:gdLst/>
                <a:ahLst/>
                <a:cxnLst/>
                <a:rect l="0" t="0" r="0" b="0"/>
                <a:pathLst>
                  <a:path w="214" h="312">
                    <a:moveTo>
                      <a:pt x="0" y="0"/>
                    </a:moveTo>
                    <a:lnTo>
                      <a:pt x="95" y="0"/>
                    </a:lnTo>
                    <a:cubicBezTo>
                      <a:pt x="161" y="0"/>
                      <a:pt x="214" y="44"/>
                      <a:pt x="214" y="99"/>
                    </a:cubicBezTo>
                    <a:cubicBezTo>
                      <a:pt x="214" y="155"/>
                      <a:pt x="161" y="200"/>
                      <a:pt x="95" y="200"/>
                    </a:cubicBezTo>
                    <a:lnTo>
                      <a:pt x="29" y="200"/>
                    </a:lnTo>
                    <a:cubicBezTo>
                      <a:pt x="26" y="200"/>
                      <a:pt x="21" y="203"/>
                      <a:pt x="20" y="206"/>
                    </a:cubicBezTo>
                    <a:lnTo>
                      <a:pt x="0" y="3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5BF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4" name="path 1024"/>
              <p:cNvSpPr/>
              <p:nvPr/>
            </p:nvSpPr>
            <p:spPr>
              <a:xfrm>
                <a:off x="16309" y="12700"/>
                <a:ext cx="240131" cy="101600"/>
              </a:xfrm>
              <a:custGeom>
                <a:avLst/>
                <a:gdLst/>
                <a:ahLst/>
                <a:cxnLst/>
                <a:rect l="0" t="0" r="0" b="0"/>
                <a:pathLst>
                  <a:path w="378" h="160">
                    <a:moveTo>
                      <a:pt x="94" y="0"/>
                    </a:moveTo>
                    <a:lnTo>
                      <a:pt x="283" y="0"/>
                    </a:lnTo>
                    <a:cubicBezTo>
                      <a:pt x="335" y="0"/>
                      <a:pt x="378" y="35"/>
                      <a:pt x="378" y="79"/>
                    </a:cubicBezTo>
                    <a:cubicBezTo>
                      <a:pt x="378" y="123"/>
                      <a:pt x="335" y="160"/>
                      <a:pt x="283" y="160"/>
                    </a:cubicBezTo>
                    <a:lnTo>
                      <a:pt x="94" y="160"/>
                    </a:lnTo>
                    <a:cubicBezTo>
                      <a:pt x="42" y="160"/>
                      <a:pt x="0" y="123"/>
                      <a:pt x="0" y="79"/>
                    </a:cubicBezTo>
                    <a:cubicBezTo>
                      <a:pt x="0" y="35"/>
                      <a:pt x="42" y="0"/>
                      <a:pt x="94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26" name="textbox 1026"/>
            <p:cNvSpPr/>
            <p:nvPr/>
          </p:nvSpPr>
          <p:spPr>
            <a:xfrm>
              <a:off x="-12700" y="-12700"/>
              <a:ext cx="298450" cy="22415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05410" algn="l" rtl="0" eaLnBrk="0">
                <a:lnSpc>
                  <a:spcPct val="76000"/>
                </a:lnSpc>
                <a:spcBef>
                  <a:spcPts val="0"/>
                </a:spcBef>
              </a:pPr>
              <a:r>
                <a:rPr sz="400" kern="0" spc="-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</a:t>
              </a:r>
              <a:r>
                <a:rPr sz="400" kern="0" spc="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400" kern="0" spc="-1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1028" name="picture 1028"/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 rot="21600000">
            <a:off x="9381973" y="3027042"/>
            <a:ext cx="198628" cy="264833"/>
          </a:xfrm>
          <a:prstGeom prst="rect">
            <a:avLst/>
          </a:prstGeom>
        </p:spPr>
      </p:pic>
      <p:pic>
        <p:nvPicPr>
          <p:cNvPr id="1030" name="picture 1030"/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 rot="21600000">
            <a:off x="12435101" y="7663425"/>
            <a:ext cx="32651" cy="1548752"/>
          </a:xfrm>
          <a:prstGeom prst="rect">
            <a:avLst/>
          </a:prstGeom>
        </p:spPr>
      </p:pic>
      <p:grpSp>
        <p:nvGrpSpPr>
          <p:cNvPr id="82" name="group 82"/>
          <p:cNvGrpSpPr/>
          <p:nvPr/>
        </p:nvGrpSpPr>
        <p:grpSpPr>
          <a:xfrm rot="21600000">
            <a:off x="8748731" y="4150447"/>
            <a:ext cx="339991" cy="143890"/>
            <a:chOff x="0" y="0"/>
            <a:chExt cx="339991" cy="143890"/>
          </a:xfrm>
        </p:grpSpPr>
        <p:sp>
          <p:nvSpPr>
            <p:cNvPr id="1032" name="path 1032"/>
            <p:cNvSpPr/>
            <p:nvPr/>
          </p:nvSpPr>
          <p:spPr>
            <a:xfrm>
              <a:off x="0" y="0"/>
              <a:ext cx="339991" cy="143890"/>
            </a:xfrm>
            <a:custGeom>
              <a:avLst/>
              <a:gdLst/>
              <a:ahLst/>
              <a:cxnLst/>
              <a:rect l="0" t="0" r="0" b="0"/>
              <a:pathLst>
                <a:path w="535" h="226">
                  <a:moveTo>
                    <a:pt x="134" y="0"/>
                  </a:moveTo>
                  <a:lnTo>
                    <a:pt x="401" y="0"/>
                  </a:lnTo>
                  <a:cubicBezTo>
                    <a:pt x="474" y="0"/>
                    <a:pt x="535" y="51"/>
                    <a:pt x="535" y="113"/>
                  </a:cubicBezTo>
                  <a:cubicBezTo>
                    <a:pt x="535" y="175"/>
                    <a:pt x="474" y="226"/>
                    <a:pt x="401" y="226"/>
                  </a:cubicBezTo>
                  <a:lnTo>
                    <a:pt x="134" y="226"/>
                  </a:lnTo>
                  <a:cubicBezTo>
                    <a:pt x="60" y="226"/>
                    <a:pt x="0" y="175"/>
                    <a:pt x="0" y="113"/>
                  </a:cubicBezTo>
                  <a:cubicBezTo>
                    <a:pt x="0" y="51"/>
                    <a:pt x="60" y="0"/>
                    <a:pt x="134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34" name="textbox 1034"/>
            <p:cNvSpPr/>
            <p:nvPr/>
          </p:nvSpPr>
          <p:spPr>
            <a:xfrm>
              <a:off x="-12700" y="-12700"/>
              <a:ext cx="365759" cy="16954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sz="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5560" algn="l" rtl="0" eaLnBrk="0">
                <a:lnSpc>
                  <a:spcPct val="80000"/>
                </a:lnSpc>
                <a:spcBef>
                  <a:spcPts val="0"/>
                </a:spcBef>
              </a:pPr>
              <a:r>
                <a:rPr sz="700" kern="0" spc="40" dirty="0">
                  <a:solidFill>
                    <a:srgbClr val="189D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1036" name="picture 1036"/>
          <p:cNvPicPr>
            <a:picLocks noChangeAspect="1"/>
          </p:cNvPicPr>
          <p:nvPr/>
        </p:nvPicPr>
        <p:blipFill>
          <a:blip r:embed="rId108"/>
          <a:stretch>
            <a:fillRect/>
          </a:stretch>
        </p:blipFill>
        <p:spPr>
          <a:xfrm rot="21600000">
            <a:off x="2148737" y="6955028"/>
            <a:ext cx="263817" cy="177456"/>
          </a:xfrm>
          <a:prstGeom prst="rect">
            <a:avLst/>
          </a:prstGeom>
        </p:spPr>
      </p:pic>
      <p:pic>
        <p:nvPicPr>
          <p:cNvPr id="1038" name="picture 1038"/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 rot="21600000">
            <a:off x="8561078" y="3960492"/>
            <a:ext cx="99289" cy="470065"/>
          </a:xfrm>
          <a:prstGeom prst="rect">
            <a:avLst/>
          </a:prstGeom>
        </p:spPr>
      </p:pic>
      <p:graphicFrame>
        <p:nvGraphicFramePr>
          <p:cNvPr id="1040" name="table 1040"/>
          <p:cNvGraphicFramePr>
            <a:graphicFrameLocks noGrp="1"/>
          </p:cNvGraphicFramePr>
          <p:nvPr/>
        </p:nvGraphicFramePr>
        <p:xfrm>
          <a:off x="968857" y="5016690"/>
          <a:ext cx="260350" cy="177800"/>
        </p:xfrm>
        <a:graphic>
          <a:graphicData uri="http://schemas.openxmlformats.org/drawingml/2006/table">
            <a:tbl>
              <a:tblPr>
                <a:solidFill>
                  <a:srgbClr val="DC3E13"/>
                </a:solidFill>
              </a:tblPr>
              <a:tblGrid>
                <a:gridCol w="260350"/>
              </a:tblGrid>
              <a:tr h="1682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3E1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42" name="table 1042"/>
          <p:cNvGraphicFramePr>
            <a:graphicFrameLocks noGrp="1"/>
          </p:cNvGraphicFramePr>
          <p:nvPr/>
        </p:nvGraphicFramePr>
        <p:xfrm>
          <a:off x="2142388" y="6294971"/>
          <a:ext cx="259079" cy="177800"/>
        </p:xfrm>
        <a:graphic>
          <a:graphicData uri="http://schemas.openxmlformats.org/drawingml/2006/table">
            <a:tbl>
              <a:tblPr/>
              <a:tblGrid>
                <a:gridCol w="259079"/>
              </a:tblGrid>
              <a:tr h="1651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44" name="picture 1044"/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 rot="21600000">
            <a:off x="974001" y="5662739"/>
            <a:ext cx="263731" cy="174180"/>
          </a:xfrm>
          <a:prstGeom prst="rect">
            <a:avLst/>
          </a:prstGeom>
        </p:spPr>
      </p:pic>
      <p:graphicFrame>
        <p:nvGraphicFramePr>
          <p:cNvPr id="1046" name="table 1046"/>
          <p:cNvGraphicFramePr>
            <a:graphicFrameLocks noGrp="1"/>
          </p:cNvGraphicFramePr>
          <p:nvPr/>
        </p:nvGraphicFramePr>
        <p:xfrm>
          <a:off x="2141333" y="8369351"/>
          <a:ext cx="256539" cy="177164"/>
        </p:xfrm>
        <a:graphic>
          <a:graphicData uri="http://schemas.openxmlformats.org/drawingml/2006/table">
            <a:tbl>
              <a:tblPr/>
              <a:tblGrid>
                <a:gridCol w="256539"/>
              </a:tblGrid>
              <a:tr h="1644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C9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48" name="picture 1048"/>
          <p:cNvPicPr>
            <a:picLocks noChangeAspect="1"/>
          </p:cNvPicPr>
          <p:nvPr/>
        </p:nvPicPr>
        <p:blipFill>
          <a:blip r:embed="rId111"/>
          <a:stretch>
            <a:fillRect/>
          </a:stretch>
        </p:blipFill>
        <p:spPr>
          <a:xfrm rot="21600000">
            <a:off x="8632579" y="1768888"/>
            <a:ext cx="32641" cy="1393390"/>
          </a:xfrm>
          <a:prstGeom prst="rect">
            <a:avLst/>
          </a:prstGeom>
        </p:spPr>
      </p:pic>
      <p:graphicFrame>
        <p:nvGraphicFramePr>
          <p:cNvPr id="1050" name="table 1050"/>
          <p:cNvGraphicFramePr>
            <a:graphicFrameLocks noGrp="1"/>
          </p:cNvGraphicFramePr>
          <p:nvPr/>
        </p:nvGraphicFramePr>
        <p:xfrm>
          <a:off x="2144362" y="6516846"/>
          <a:ext cx="255904" cy="173990"/>
        </p:xfrm>
        <a:graphic>
          <a:graphicData uri="http://schemas.openxmlformats.org/drawingml/2006/table">
            <a:tbl>
              <a:tblPr>
                <a:solidFill>
                  <a:srgbClr val="EFE938"/>
                </a:solidFill>
              </a:tblPr>
              <a:tblGrid>
                <a:gridCol w="255904"/>
              </a:tblGrid>
              <a:tr h="1676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9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52" name="table 1052"/>
          <p:cNvGraphicFramePr>
            <a:graphicFrameLocks noGrp="1"/>
          </p:cNvGraphicFramePr>
          <p:nvPr/>
        </p:nvGraphicFramePr>
        <p:xfrm>
          <a:off x="2142387" y="7396201"/>
          <a:ext cx="255270" cy="174625"/>
        </p:xfrm>
        <a:graphic>
          <a:graphicData uri="http://schemas.openxmlformats.org/drawingml/2006/table">
            <a:tbl>
              <a:tblPr/>
              <a:tblGrid>
                <a:gridCol w="255270"/>
              </a:tblGrid>
              <a:tr h="1619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8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54" name="table 1054"/>
          <p:cNvGraphicFramePr>
            <a:graphicFrameLocks noGrp="1"/>
          </p:cNvGraphicFramePr>
          <p:nvPr/>
        </p:nvGraphicFramePr>
        <p:xfrm>
          <a:off x="2144350" y="8152822"/>
          <a:ext cx="255270" cy="173989"/>
        </p:xfrm>
        <a:graphic>
          <a:graphicData uri="http://schemas.openxmlformats.org/drawingml/2006/table">
            <a:tbl>
              <a:tblPr>
                <a:solidFill>
                  <a:srgbClr val="DC3E13"/>
                </a:solidFill>
              </a:tblPr>
              <a:tblGrid>
                <a:gridCol w="255270"/>
              </a:tblGrid>
              <a:tr h="1676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3E13"/>
                    </a:solidFill>
                  </a:tcPr>
                </a:tc>
              </a:tr>
            </a:tbl>
          </a:graphicData>
        </a:graphic>
      </p:graphicFrame>
      <p:pic>
        <p:nvPicPr>
          <p:cNvPr id="1056" name="picture 1056"/>
          <p:cNvPicPr>
            <a:picLocks noChangeAspect="1"/>
          </p:cNvPicPr>
          <p:nvPr/>
        </p:nvPicPr>
        <p:blipFill>
          <a:blip r:embed="rId112"/>
          <a:stretch>
            <a:fillRect/>
          </a:stretch>
        </p:blipFill>
        <p:spPr>
          <a:xfrm rot="21600000">
            <a:off x="2148737" y="6736777"/>
            <a:ext cx="248754" cy="174120"/>
          </a:xfrm>
          <a:prstGeom prst="rect">
            <a:avLst/>
          </a:prstGeom>
        </p:spPr>
      </p:pic>
      <p:graphicFrame>
        <p:nvGraphicFramePr>
          <p:cNvPr id="1058" name="table 1058"/>
          <p:cNvGraphicFramePr>
            <a:graphicFrameLocks noGrp="1"/>
          </p:cNvGraphicFramePr>
          <p:nvPr/>
        </p:nvGraphicFramePr>
        <p:xfrm>
          <a:off x="2144362" y="8598325"/>
          <a:ext cx="250189" cy="170814"/>
        </p:xfrm>
        <a:graphic>
          <a:graphicData uri="http://schemas.openxmlformats.org/drawingml/2006/table">
            <a:tbl>
              <a:tblPr>
                <a:solidFill>
                  <a:srgbClr val="118A48"/>
                </a:solidFill>
              </a:tblPr>
              <a:tblGrid>
                <a:gridCol w="250189"/>
              </a:tblGrid>
              <a:tr h="1644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421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8A48"/>
                    </a:solidFill>
                  </a:tcPr>
                </a:tc>
              </a:tr>
            </a:tbl>
          </a:graphicData>
        </a:graphic>
      </p:graphicFrame>
      <p:pic>
        <p:nvPicPr>
          <p:cNvPr id="1060" name="picture 1060"/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 rot="21600000">
            <a:off x="7945347" y="4615932"/>
            <a:ext cx="317766" cy="132410"/>
          </a:xfrm>
          <a:prstGeom prst="rect">
            <a:avLst/>
          </a:prstGeom>
        </p:spPr>
      </p:pic>
      <p:pic>
        <p:nvPicPr>
          <p:cNvPr id="1062" name="picture 1062"/>
          <p:cNvPicPr>
            <a:picLocks noChangeAspect="1"/>
          </p:cNvPicPr>
          <p:nvPr/>
        </p:nvPicPr>
        <p:blipFill>
          <a:blip r:embed="rId114"/>
          <a:stretch>
            <a:fillRect/>
          </a:stretch>
        </p:blipFill>
        <p:spPr>
          <a:xfrm rot="21600000">
            <a:off x="974001" y="5241940"/>
            <a:ext cx="250515" cy="167321"/>
          </a:xfrm>
          <a:prstGeom prst="rect">
            <a:avLst/>
          </a:prstGeom>
        </p:spPr>
      </p:pic>
      <p:pic>
        <p:nvPicPr>
          <p:cNvPr id="1064" name="picture 1064"/>
          <p:cNvPicPr>
            <a:picLocks noChangeAspect="1"/>
          </p:cNvPicPr>
          <p:nvPr/>
        </p:nvPicPr>
        <p:blipFill>
          <a:blip r:embed="rId115"/>
          <a:stretch>
            <a:fillRect/>
          </a:stretch>
        </p:blipFill>
        <p:spPr>
          <a:xfrm rot="21600000">
            <a:off x="2148737" y="8820912"/>
            <a:ext cx="247853" cy="166331"/>
          </a:xfrm>
          <a:prstGeom prst="rect">
            <a:avLst/>
          </a:prstGeom>
        </p:spPr>
      </p:pic>
      <p:pic>
        <p:nvPicPr>
          <p:cNvPr id="1066" name="picture 1066"/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 rot="21600000">
            <a:off x="2148739" y="7945970"/>
            <a:ext cx="247839" cy="166224"/>
          </a:xfrm>
          <a:prstGeom prst="rect">
            <a:avLst/>
          </a:prstGeom>
        </p:spPr>
      </p:pic>
      <p:pic>
        <p:nvPicPr>
          <p:cNvPr id="1068" name="picture 1068"/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 rot="21600000">
            <a:off x="8194582" y="5762382"/>
            <a:ext cx="68212" cy="67894"/>
          </a:xfrm>
          <a:prstGeom prst="rect">
            <a:avLst/>
          </a:prstGeom>
        </p:spPr>
      </p:pic>
      <p:grpSp>
        <p:nvGrpSpPr>
          <p:cNvPr id="84" name="group 84"/>
          <p:cNvGrpSpPr/>
          <p:nvPr/>
        </p:nvGrpSpPr>
        <p:grpSpPr>
          <a:xfrm rot="21600000">
            <a:off x="8110153" y="5629513"/>
            <a:ext cx="237059" cy="172339"/>
            <a:chOff x="0" y="0"/>
            <a:chExt cx="237059" cy="172339"/>
          </a:xfrm>
        </p:grpSpPr>
        <p:sp>
          <p:nvSpPr>
            <p:cNvPr id="1070" name="path 1070"/>
            <p:cNvSpPr/>
            <p:nvPr/>
          </p:nvSpPr>
          <p:spPr>
            <a:xfrm>
              <a:off x="0" y="0"/>
              <a:ext cx="237057" cy="172339"/>
            </a:xfrm>
            <a:custGeom>
              <a:avLst/>
              <a:gdLst/>
              <a:ahLst/>
              <a:cxnLst/>
              <a:rect l="0" t="0" r="0" b="0"/>
              <a:pathLst>
                <a:path w="373" h="271">
                  <a:moveTo>
                    <a:pt x="103" y="0"/>
                  </a:moveTo>
                  <a:lnTo>
                    <a:pt x="270" y="0"/>
                  </a:lnTo>
                  <a:cubicBezTo>
                    <a:pt x="326" y="0"/>
                    <a:pt x="373" y="39"/>
                    <a:pt x="373" y="86"/>
                  </a:cubicBezTo>
                  <a:cubicBezTo>
                    <a:pt x="373" y="134"/>
                    <a:pt x="326" y="173"/>
                    <a:pt x="270" y="173"/>
                  </a:cubicBezTo>
                  <a:lnTo>
                    <a:pt x="212" y="173"/>
                  </a:lnTo>
                  <a:cubicBezTo>
                    <a:pt x="209" y="173"/>
                    <a:pt x="205" y="176"/>
                    <a:pt x="204" y="179"/>
                  </a:cubicBezTo>
                  <a:lnTo>
                    <a:pt x="186" y="271"/>
                  </a:lnTo>
                  <a:lnTo>
                    <a:pt x="168" y="179"/>
                  </a:lnTo>
                  <a:cubicBezTo>
                    <a:pt x="167" y="176"/>
                    <a:pt x="164" y="173"/>
                    <a:pt x="160" y="173"/>
                  </a:cubicBezTo>
                  <a:lnTo>
                    <a:pt x="103" y="173"/>
                  </a:lnTo>
                  <a:cubicBezTo>
                    <a:pt x="46" y="173"/>
                    <a:pt x="0" y="134"/>
                    <a:pt x="0" y="86"/>
                  </a:cubicBezTo>
                  <a:cubicBezTo>
                    <a:pt x="0" y="39"/>
                    <a:pt x="46" y="0"/>
                    <a:pt x="103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72" name="path 1072"/>
            <p:cNvSpPr/>
            <p:nvPr/>
          </p:nvSpPr>
          <p:spPr>
            <a:xfrm>
              <a:off x="118543" y="0"/>
              <a:ext cx="118516" cy="172339"/>
            </a:xfrm>
            <a:custGeom>
              <a:avLst/>
              <a:gdLst/>
              <a:ahLst/>
              <a:cxnLst/>
              <a:rect l="0" t="0" r="0" b="0"/>
              <a:pathLst>
                <a:path w="186" h="271">
                  <a:moveTo>
                    <a:pt x="0" y="0"/>
                  </a:moveTo>
                  <a:lnTo>
                    <a:pt x="83" y="0"/>
                  </a:lnTo>
                  <a:cubicBezTo>
                    <a:pt x="140" y="0"/>
                    <a:pt x="186" y="39"/>
                    <a:pt x="186" y="86"/>
                  </a:cubicBezTo>
                  <a:cubicBezTo>
                    <a:pt x="186" y="134"/>
                    <a:pt x="140" y="173"/>
                    <a:pt x="83" y="173"/>
                  </a:cubicBezTo>
                  <a:lnTo>
                    <a:pt x="26" y="173"/>
                  </a:lnTo>
                  <a:cubicBezTo>
                    <a:pt x="22" y="173"/>
                    <a:pt x="18" y="176"/>
                    <a:pt x="18" y="179"/>
                  </a:cubicBezTo>
                  <a:lnTo>
                    <a:pt x="0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074" name="table 1074"/>
          <p:cNvGraphicFramePr>
            <a:graphicFrameLocks noGrp="1"/>
          </p:cNvGraphicFramePr>
          <p:nvPr/>
        </p:nvGraphicFramePr>
        <p:xfrm>
          <a:off x="974001" y="4806158"/>
          <a:ext cx="247650" cy="159384"/>
        </p:xfrm>
        <a:graphic>
          <a:graphicData uri="http://schemas.openxmlformats.org/drawingml/2006/table">
            <a:tbl>
              <a:tblPr/>
              <a:tblGrid>
                <a:gridCol w="247650"/>
              </a:tblGrid>
              <a:tr h="1530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3536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36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36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536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76" name="picture 1076"/>
          <p:cNvPicPr>
            <a:picLocks noChangeAspect="1"/>
          </p:cNvPicPr>
          <p:nvPr/>
        </p:nvPicPr>
        <p:blipFill>
          <a:blip r:embed="rId118"/>
          <a:stretch>
            <a:fillRect/>
          </a:stretch>
        </p:blipFill>
        <p:spPr>
          <a:xfrm rot="21600000">
            <a:off x="2148737" y="7402552"/>
            <a:ext cx="242633" cy="162063"/>
          </a:xfrm>
          <a:prstGeom prst="rect">
            <a:avLst/>
          </a:prstGeom>
        </p:spPr>
      </p:pic>
      <p:pic>
        <p:nvPicPr>
          <p:cNvPr id="1078" name="picture 1078"/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 rot="21600000">
            <a:off x="2148737" y="7182485"/>
            <a:ext cx="242049" cy="162369"/>
          </a:xfrm>
          <a:prstGeom prst="rect">
            <a:avLst/>
          </a:prstGeom>
        </p:spPr>
      </p:pic>
      <p:grpSp>
        <p:nvGrpSpPr>
          <p:cNvPr id="86" name="group 86"/>
          <p:cNvGrpSpPr/>
          <p:nvPr/>
        </p:nvGrpSpPr>
        <p:grpSpPr>
          <a:xfrm rot="21600000">
            <a:off x="974483" y="4806607"/>
            <a:ext cx="246824" cy="158978"/>
            <a:chOff x="0" y="0"/>
            <a:chExt cx="246824" cy="158978"/>
          </a:xfrm>
        </p:grpSpPr>
        <p:sp>
          <p:nvSpPr>
            <p:cNvPr id="1080" name="path 1080"/>
            <p:cNvSpPr/>
            <p:nvPr/>
          </p:nvSpPr>
          <p:spPr>
            <a:xfrm>
              <a:off x="0" y="0"/>
              <a:ext cx="246824" cy="158978"/>
            </a:xfrm>
            <a:custGeom>
              <a:avLst/>
              <a:gdLst/>
              <a:ahLst/>
              <a:cxnLst/>
              <a:rect l="0" t="0" r="0" b="0"/>
              <a:pathLst>
                <a:path w="388" h="250">
                  <a:moveTo>
                    <a:pt x="388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388" y="0"/>
                  </a:lnTo>
                  <a:lnTo>
                    <a:pt x="388" y="250"/>
                  </a:lnTo>
                  <a:close/>
                </a:path>
              </a:pathLst>
            </a:custGeom>
            <a:solidFill>
              <a:srgbClr val="009844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2" name="path 1082"/>
            <p:cNvSpPr/>
            <p:nvPr/>
          </p:nvSpPr>
          <p:spPr>
            <a:xfrm>
              <a:off x="61647" y="39233"/>
              <a:ext cx="123634" cy="80454"/>
            </a:xfrm>
            <a:custGeom>
              <a:avLst/>
              <a:gdLst/>
              <a:ahLst/>
              <a:cxnLst/>
              <a:rect l="0" t="0" r="0" b="0"/>
              <a:pathLst>
                <a:path w="194" h="126">
                  <a:moveTo>
                    <a:pt x="82" y="8"/>
                  </a:moveTo>
                  <a:lnTo>
                    <a:pt x="82" y="12"/>
                  </a:lnTo>
                  <a:lnTo>
                    <a:pt x="83" y="12"/>
                  </a:lnTo>
                  <a:lnTo>
                    <a:pt x="83" y="10"/>
                  </a:lnTo>
                  <a:cubicBezTo>
                    <a:pt x="83" y="8"/>
                    <a:pt x="83" y="6"/>
                    <a:pt x="83" y="4"/>
                  </a:cubicBezTo>
                  <a:lnTo>
                    <a:pt x="82" y="2"/>
                  </a:lnTo>
                  <a:lnTo>
                    <a:pt x="80" y="3"/>
                  </a:lnTo>
                  <a:lnTo>
                    <a:pt x="81" y="4"/>
                  </a:lnTo>
                  <a:lnTo>
                    <a:pt x="82" y="8"/>
                  </a:lnTo>
                  <a:close/>
                  <a:moveTo>
                    <a:pt x="103" y="7"/>
                  </a:moveTo>
                  <a:lnTo>
                    <a:pt x="105" y="9"/>
                  </a:lnTo>
                  <a:cubicBezTo>
                    <a:pt x="108" y="13"/>
                    <a:pt x="112" y="17"/>
                    <a:pt x="115" y="22"/>
                  </a:cubicBezTo>
                  <a:cubicBezTo>
                    <a:pt x="115" y="23"/>
                    <a:pt x="115" y="25"/>
                    <a:pt x="115" y="27"/>
                  </a:cubicBezTo>
                  <a:lnTo>
                    <a:pt x="115" y="27"/>
                  </a:lnTo>
                  <a:lnTo>
                    <a:pt x="116" y="30"/>
                  </a:lnTo>
                  <a:cubicBezTo>
                    <a:pt x="117" y="36"/>
                    <a:pt x="118" y="42"/>
                    <a:pt x="118" y="48"/>
                  </a:cubicBezTo>
                  <a:cubicBezTo>
                    <a:pt x="118" y="51"/>
                    <a:pt x="118" y="54"/>
                    <a:pt x="117" y="56"/>
                  </a:cubicBezTo>
                  <a:lnTo>
                    <a:pt x="117" y="59"/>
                  </a:lnTo>
                  <a:lnTo>
                    <a:pt x="118" y="58"/>
                  </a:lnTo>
                  <a:cubicBezTo>
                    <a:pt x="120" y="54"/>
                    <a:pt x="120" y="49"/>
                    <a:pt x="120" y="45"/>
                  </a:cubicBezTo>
                  <a:lnTo>
                    <a:pt x="120" y="45"/>
                  </a:lnTo>
                  <a:cubicBezTo>
                    <a:pt x="120" y="41"/>
                    <a:pt x="119" y="37"/>
                    <a:pt x="119" y="34"/>
                  </a:cubicBezTo>
                  <a:cubicBezTo>
                    <a:pt x="119" y="32"/>
                    <a:pt x="119" y="30"/>
                    <a:pt x="119" y="28"/>
                  </a:cubicBezTo>
                  <a:cubicBezTo>
                    <a:pt x="123" y="34"/>
                    <a:pt x="127" y="40"/>
                    <a:pt x="130" y="47"/>
                  </a:cubicBezTo>
                  <a:lnTo>
                    <a:pt x="132" y="51"/>
                  </a:lnTo>
                  <a:lnTo>
                    <a:pt x="133" y="51"/>
                  </a:lnTo>
                  <a:cubicBezTo>
                    <a:pt x="133" y="48"/>
                    <a:pt x="132" y="46"/>
                    <a:pt x="131" y="43"/>
                  </a:cubicBezTo>
                  <a:cubicBezTo>
                    <a:pt x="129" y="39"/>
                    <a:pt x="127" y="36"/>
                    <a:pt x="125" y="32"/>
                  </a:cubicBezTo>
                  <a:cubicBezTo>
                    <a:pt x="123" y="29"/>
                    <a:pt x="121" y="25"/>
                    <a:pt x="119" y="22"/>
                  </a:cubicBezTo>
                  <a:lnTo>
                    <a:pt x="118" y="19"/>
                  </a:lnTo>
                  <a:cubicBezTo>
                    <a:pt x="118" y="17"/>
                    <a:pt x="118" y="15"/>
                    <a:pt x="118" y="13"/>
                  </a:cubicBezTo>
                  <a:lnTo>
                    <a:pt x="119" y="14"/>
                  </a:lnTo>
                  <a:lnTo>
                    <a:pt x="120" y="13"/>
                  </a:lnTo>
                  <a:lnTo>
                    <a:pt x="119" y="10"/>
                  </a:lnTo>
                  <a:cubicBezTo>
                    <a:pt x="118" y="8"/>
                    <a:pt x="117" y="6"/>
                    <a:pt x="116" y="3"/>
                  </a:cubicBezTo>
                  <a:lnTo>
                    <a:pt x="115" y="2"/>
                  </a:lnTo>
                  <a:lnTo>
                    <a:pt x="114" y="3"/>
                  </a:lnTo>
                  <a:lnTo>
                    <a:pt x="113" y="6"/>
                  </a:lnTo>
                  <a:lnTo>
                    <a:pt x="114" y="8"/>
                  </a:lnTo>
                  <a:cubicBezTo>
                    <a:pt x="114" y="11"/>
                    <a:pt x="114" y="13"/>
                    <a:pt x="114" y="16"/>
                  </a:cubicBezTo>
                  <a:lnTo>
                    <a:pt x="114" y="15"/>
                  </a:lnTo>
                  <a:cubicBezTo>
                    <a:pt x="113" y="13"/>
                    <a:pt x="111" y="11"/>
                    <a:pt x="110" y="9"/>
                  </a:cubicBezTo>
                  <a:lnTo>
                    <a:pt x="112" y="9"/>
                  </a:lnTo>
                  <a:lnTo>
                    <a:pt x="111" y="7"/>
                  </a:lnTo>
                  <a:cubicBezTo>
                    <a:pt x="109" y="5"/>
                    <a:pt x="107" y="3"/>
                    <a:pt x="105" y="1"/>
                  </a:cubicBezTo>
                  <a:lnTo>
                    <a:pt x="103" y="1"/>
                  </a:lnTo>
                  <a:lnTo>
                    <a:pt x="103" y="1"/>
                  </a:lnTo>
                  <a:lnTo>
                    <a:pt x="103" y="5"/>
                  </a:lnTo>
                  <a:lnTo>
                    <a:pt x="103" y="7"/>
                  </a:lnTo>
                  <a:close/>
                  <a:moveTo>
                    <a:pt x="123" y="5"/>
                  </a:moveTo>
                  <a:lnTo>
                    <a:pt x="125" y="7"/>
                  </a:lnTo>
                  <a:lnTo>
                    <a:pt x="125" y="12"/>
                  </a:lnTo>
                  <a:lnTo>
                    <a:pt x="126" y="10"/>
                  </a:lnTo>
                  <a:cubicBezTo>
                    <a:pt x="127" y="8"/>
                    <a:pt x="127" y="5"/>
                    <a:pt x="125" y="3"/>
                  </a:cubicBezTo>
                  <a:lnTo>
                    <a:pt x="124" y="1"/>
                  </a:lnTo>
                  <a:lnTo>
                    <a:pt x="122" y="4"/>
                  </a:lnTo>
                  <a:lnTo>
                    <a:pt x="123" y="5"/>
                  </a:lnTo>
                  <a:close/>
                  <a:moveTo>
                    <a:pt x="68" y="24"/>
                  </a:moveTo>
                  <a:lnTo>
                    <a:pt x="70" y="22"/>
                  </a:lnTo>
                  <a:cubicBezTo>
                    <a:pt x="71" y="20"/>
                    <a:pt x="72" y="18"/>
                    <a:pt x="73" y="15"/>
                  </a:cubicBezTo>
                  <a:lnTo>
                    <a:pt x="74" y="13"/>
                  </a:lnTo>
                  <a:lnTo>
                    <a:pt x="75" y="13"/>
                  </a:lnTo>
                  <a:lnTo>
                    <a:pt x="75" y="14"/>
                  </a:lnTo>
                  <a:cubicBezTo>
                    <a:pt x="75" y="17"/>
                    <a:pt x="74" y="19"/>
                    <a:pt x="75" y="21"/>
                  </a:cubicBezTo>
                  <a:lnTo>
                    <a:pt x="78" y="26"/>
                  </a:lnTo>
                  <a:lnTo>
                    <a:pt x="83" y="26"/>
                  </a:lnTo>
                  <a:cubicBezTo>
                    <a:pt x="85" y="25"/>
                    <a:pt x="88" y="23"/>
                    <a:pt x="89" y="20"/>
                  </a:cubicBezTo>
                  <a:cubicBezTo>
                    <a:pt x="90" y="22"/>
                    <a:pt x="92" y="24"/>
                    <a:pt x="95" y="24"/>
                  </a:cubicBezTo>
                  <a:lnTo>
                    <a:pt x="99" y="22"/>
                  </a:lnTo>
                  <a:cubicBezTo>
                    <a:pt x="100" y="20"/>
                    <a:pt x="101" y="18"/>
                    <a:pt x="101" y="15"/>
                  </a:cubicBezTo>
                  <a:cubicBezTo>
                    <a:pt x="100" y="13"/>
                    <a:pt x="100" y="12"/>
                    <a:pt x="100" y="10"/>
                  </a:cubicBezTo>
                  <a:lnTo>
                    <a:pt x="99" y="7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1" y="7"/>
                  </a:lnTo>
                  <a:lnTo>
                    <a:pt x="99" y="2"/>
                  </a:lnTo>
                  <a:lnTo>
                    <a:pt x="97" y="1"/>
                  </a:lnTo>
                  <a:lnTo>
                    <a:pt x="96" y="3"/>
                  </a:lnTo>
                  <a:lnTo>
                    <a:pt x="94" y="5"/>
                  </a:lnTo>
                  <a:lnTo>
                    <a:pt x="96" y="8"/>
                  </a:lnTo>
                  <a:cubicBezTo>
                    <a:pt x="96" y="10"/>
                    <a:pt x="97" y="12"/>
                    <a:pt x="97" y="15"/>
                  </a:cubicBezTo>
                  <a:lnTo>
                    <a:pt x="97" y="19"/>
                  </a:lnTo>
                  <a:lnTo>
                    <a:pt x="95" y="21"/>
                  </a:lnTo>
                  <a:lnTo>
                    <a:pt x="93" y="19"/>
                  </a:lnTo>
                  <a:cubicBezTo>
                    <a:pt x="91" y="17"/>
                    <a:pt x="91" y="14"/>
                    <a:pt x="90" y="12"/>
                  </a:cubicBezTo>
                  <a:cubicBezTo>
                    <a:pt x="90" y="10"/>
                    <a:pt x="90" y="7"/>
                    <a:pt x="90" y="5"/>
                  </a:cubicBezTo>
                  <a:cubicBezTo>
                    <a:pt x="89" y="3"/>
                    <a:pt x="89" y="1"/>
                    <a:pt x="88" y="0"/>
                  </a:cubicBezTo>
                  <a:lnTo>
                    <a:pt x="87" y="0"/>
                  </a:lnTo>
                  <a:lnTo>
                    <a:pt x="86" y="3"/>
                  </a:lnTo>
                  <a:lnTo>
                    <a:pt x="86" y="6"/>
                  </a:lnTo>
                  <a:cubicBezTo>
                    <a:pt x="87" y="9"/>
                    <a:pt x="87" y="11"/>
                    <a:pt x="87" y="14"/>
                  </a:cubicBezTo>
                  <a:lnTo>
                    <a:pt x="86" y="19"/>
                  </a:lnTo>
                  <a:lnTo>
                    <a:pt x="82" y="21"/>
                  </a:lnTo>
                  <a:lnTo>
                    <a:pt x="79" y="22"/>
                  </a:lnTo>
                  <a:lnTo>
                    <a:pt x="77" y="18"/>
                  </a:lnTo>
                  <a:cubicBezTo>
                    <a:pt x="77" y="15"/>
                    <a:pt x="77" y="12"/>
                    <a:pt x="78" y="9"/>
                  </a:cubicBezTo>
                  <a:lnTo>
                    <a:pt x="78" y="6"/>
                  </a:lnTo>
                  <a:lnTo>
                    <a:pt x="77" y="5"/>
                  </a:lnTo>
                  <a:lnTo>
                    <a:pt x="75" y="5"/>
                  </a:lnTo>
                  <a:cubicBezTo>
                    <a:pt x="74" y="7"/>
                    <a:pt x="73" y="9"/>
                    <a:pt x="72" y="11"/>
                  </a:cubicBezTo>
                  <a:cubicBezTo>
                    <a:pt x="71" y="13"/>
                    <a:pt x="69" y="16"/>
                    <a:pt x="68" y="19"/>
                  </a:cubicBezTo>
                  <a:lnTo>
                    <a:pt x="67" y="20"/>
                  </a:lnTo>
                  <a:lnTo>
                    <a:pt x="64" y="17"/>
                  </a:lnTo>
                  <a:lnTo>
                    <a:pt x="64" y="15"/>
                  </a:lnTo>
                  <a:cubicBezTo>
                    <a:pt x="63" y="13"/>
                    <a:pt x="63" y="11"/>
                    <a:pt x="63" y="10"/>
                  </a:cubicBezTo>
                  <a:lnTo>
                    <a:pt x="64" y="6"/>
                  </a:lnTo>
                  <a:lnTo>
                    <a:pt x="64" y="6"/>
                  </a:lnTo>
                  <a:cubicBezTo>
                    <a:pt x="63" y="8"/>
                    <a:pt x="62" y="10"/>
                    <a:pt x="62" y="12"/>
                  </a:cubicBezTo>
                  <a:cubicBezTo>
                    <a:pt x="61" y="16"/>
                    <a:pt x="63" y="19"/>
                    <a:pt x="65" y="22"/>
                  </a:cubicBezTo>
                  <a:lnTo>
                    <a:pt x="68" y="24"/>
                  </a:lnTo>
                  <a:close/>
                  <a:moveTo>
                    <a:pt x="105" y="63"/>
                  </a:moveTo>
                  <a:lnTo>
                    <a:pt x="107" y="64"/>
                  </a:lnTo>
                  <a:cubicBezTo>
                    <a:pt x="109" y="64"/>
                    <a:pt x="111" y="63"/>
                    <a:pt x="112" y="61"/>
                  </a:cubicBezTo>
                  <a:lnTo>
                    <a:pt x="114" y="60"/>
                  </a:lnTo>
                  <a:lnTo>
                    <a:pt x="113" y="60"/>
                  </a:lnTo>
                  <a:cubicBezTo>
                    <a:pt x="111" y="61"/>
                    <a:pt x="109" y="62"/>
                    <a:pt x="107" y="62"/>
                  </a:cubicBezTo>
                  <a:lnTo>
                    <a:pt x="107" y="61"/>
                  </a:lnTo>
                  <a:lnTo>
                    <a:pt x="107" y="57"/>
                  </a:lnTo>
                  <a:lnTo>
                    <a:pt x="104" y="58"/>
                  </a:lnTo>
                  <a:lnTo>
                    <a:pt x="103" y="60"/>
                  </a:lnTo>
                  <a:lnTo>
                    <a:pt x="105" y="59"/>
                  </a:lnTo>
                  <a:lnTo>
                    <a:pt x="105" y="63"/>
                  </a:lnTo>
                  <a:close/>
                  <a:moveTo>
                    <a:pt x="63" y="34"/>
                  </a:moveTo>
                  <a:cubicBezTo>
                    <a:pt x="64" y="36"/>
                    <a:pt x="65" y="38"/>
                    <a:pt x="66" y="40"/>
                  </a:cubicBezTo>
                  <a:lnTo>
                    <a:pt x="67" y="43"/>
                  </a:lnTo>
                  <a:lnTo>
                    <a:pt x="64" y="47"/>
                  </a:lnTo>
                  <a:cubicBezTo>
                    <a:pt x="62" y="48"/>
                    <a:pt x="60" y="50"/>
                    <a:pt x="58" y="51"/>
                  </a:cubicBezTo>
                  <a:lnTo>
                    <a:pt x="58" y="49"/>
                  </a:lnTo>
                  <a:lnTo>
                    <a:pt x="58" y="46"/>
                  </a:lnTo>
                  <a:lnTo>
                    <a:pt x="58" y="46"/>
                  </a:lnTo>
                  <a:cubicBezTo>
                    <a:pt x="57" y="47"/>
                    <a:pt x="56" y="50"/>
                    <a:pt x="55" y="51"/>
                  </a:cubicBezTo>
                  <a:lnTo>
                    <a:pt x="54" y="54"/>
                  </a:lnTo>
                  <a:lnTo>
                    <a:pt x="54" y="54"/>
                  </a:lnTo>
                  <a:cubicBezTo>
                    <a:pt x="50" y="57"/>
                    <a:pt x="46" y="59"/>
                    <a:pt x="42" y="61"/>
                  </a:cubicBezTo>
                  <a:lnTo>
                    <a:pt x="37" y="64"/>
                  </a:lnTo>
                  <a:lnTo>
                    <a:pt x="37" y="64"/>
                  </a:lnTo>
                  <a:lnTo>
                    <a:pt x="39" y="64"/>
                  </a:lnTo>
                  <a:cubicBezTo>
                    <a:pt x="44" y="63"/>
                    <a:pt x="49" y="61"/>
                    <a:pt x="54" y="59"/>
                  </a:cubicBezTo>
                  <a:cubicBezTo>
                    <a:pt x="54" y="61"/>
                    <a:pt x="55" y="63"/>
                    <a:pt x="56" y="64"/>
                  </a:cubicBezTo>
                  <a:cubicBezTo>
                    <a:pt x="58" y="66"/>
                    <a:pt x="60" y="66"/>
                    <a:pt x="62" y="66"/>
                  </a:cubicBezTo>
                  <a:cubicBezTo>
                    <a:pt x="66" y="65"/>
                    <a:pt x="69" y="63"/>
                    <a:pt x="71" y="61"/>
                  </a:cubicBezTo>
                  <a:cubicBezTo>
                    <a:pt x="74" y="58"/>
                    <a:pt x="76" y="56"/>
                    <a:pt x="78" y="53"/>
                  </a:cubicBezTo>
                  <a:cubicBezTo>
                    <a:pt x="79" y="56"/>
                    <a:pt x="80" y="58"/>
                    <a:pt x="82" y="60"/>
                  </a:cubicBezTo>
                  <a:cubicBezTo>
                    <a:pt x="86" y="63"/>
                    <a:pt x="91" y="65"/>
                    <a:pt x="95" y="65"/>
                  </a:cubicBezTo>
                  <a:lnTo>
                    <a:pt x="98" y="64"/>
                  </a:lnTo>
                  <a:lnTo>
                    <a:pt x="99" y="61"/>
                  </a:lnTo>
                  <a:lnTo>
                    <a:pt x="96" y="60"/>
                  </a:lnTo>
                  <a:lnTo>
                    <a:pt x="92" y="57"/>
                  </a:lnTo>
                  <a:lnTo>
                    <a:pt x="92" y="55"/>
                  </a:lnTo>
                  <a:lnTo>
                    <a:pt x="96" y="53"/>
                  </a:lnTo>
                  <a:cubicBezTo>
                    <a:pt x="100" y="51"/>
                    <a:pt x="104" y="50"/>
                    <a:pt x="109" y="49"/>
                  </a:cubicBezTo>
                  <a:lnTo>
                    <a:pt x="112" y="48"/>
                  </a:lnTo>
                  <a:lnTo>
                    <a:pt x="114" y="45"/>
                  </a:lnTo>
                  <a:lnTo>
                    <a:pt x="114" y="44"/>
                  </a:lnTo>
                  <a:lnTo>
                    <a:pt x="110" y="44"/>
                  </a:lnTo>
                  <a:cubicBezTo>
                    <a:pt x="105" y="44"/>
                    <a:pt x="100" y="44"/>
                    <a:pt x="96" y="44"/>
                  </a:cubicBezTo>
                  <a:cubicBezTo>
                    <a:pt x="93" y="44"/>
                    <a:pt x="91" y="44"/>
                    <a:pt x="89" y="44"/>
                  </a:cubicBezTo>
                  <a:cubicBezTo>
                    <a:pt x="93" y="42"/>
                    <a:pt x="96" y="41"/>
                    <a:pt x="100" y="40"/>
                  </a:cubicBezTo>
                  <a:lnTo>
                    <a:pt x="102" y="40"/>
                  </a:lnTo>
                  <a:lnTo>
                    <a:pt x="102" y="39"/>
                  </a:lnTo>
                  <a:cubicBezTo>
                    <a:pt x="103" y="38"/>
                    <a:pt x="105" y="38"/>
                    <a:pt x="107" y="36"/>
                  </a:cubicBezTo>
                  <a:lnTo>
                    <a:pt x="109" y="32"/>
                  </a:lnTo>
                  <a:lnTo>
                    <a:pt x="106" y="28"/>
                  </a:lnTo>
                  <a:cubicBezTo>
                    <a:pt x="104" y="27"/>
                    <a:pt x="102" y="26"/>
                    <a:pt x="100" y="26"/>
                  </a:cubicBezTo>
                  <a:lnTo>
                    <a:pt x="97" y="28"/>
                  </a:lnTo>
                  <a:lnTo>
                    <a:pt x="95" y="32"/>
                  </a:lnTo>
                  <a:lnTo>
                    <a:pt x="96" y="36"/>
                  </a:lnTo>
                  <a:cubicBezTo>
                    <a:pt x="93" y="37"/>
                    <a:pt x="90" y="38"/>
                    <a:pt x="88" y="39"/>
                  </a:cubicBezTo>
                  <a:lnTo>
                    <a:pt x="83" y="41"/>
                  </a:lnTo>
                  <a:lnTo>
                    <a:pt x="82" y="44"/>
                  </a:lnTo>
                  <a:lnTo>
                    <a:pt x="81" y="46"/>
                  </a:lnTo>
                  <a:lnTo>
                    <a:pt x="83" y="47"/>
                  </a:lnTo>
                  <a:cubicBezTo>
                    <a:pt x="85" y="47"/>
                    <a:pt x="87" y="47"/>
                    <a:pt x="89" y="47"/>
                  </a:cubicBezTo>
                  <a:cubicBezTo>
                    <a:pt x="91" y="47"/>
                    <a:pt x="92" y="48"/>
                    <a:pt x="94" y="49"/>
                  </a:cubicBezTo>
                  <a:lnTo>
                    <a:pt x="95" y="49"/>
                  </a:lnTo>
                  <a:cubicBezTo>
                    <a:pt x="92" y="50"/>
                    <a:pt x="90" y="52"/>
                    <a:pt x="89" y="54"/>
                  </a:cubicBezTo>
                  <a:lnTo>
                    <a:pt x="89" y="58"/>
                  </a:lnTo>
                  <a:cubicBezTo>
                    <a:pt x="86" y="58"/>
                    <a:pt x="83" y="56"/>
                    <a:pt x="82" y="54"/>
                  </a:cubicBezTo>
                  <a:cubicBezTo>
                    <a:pt x="80" y="51"/>
                    <a:pt x="80" y="48"/>
                    <a:pt x="79" y="44"/>
                  </a:cubicBezTo>
                  <a:cubicBezTo>
                    <a:pt x="79" y="42"/>
                    <a:pt x="79" y="40"/>
                    <a:pt x="78" y="38"/>
                  </a:cubicBezTo>
                  <a:lnTo>
                    <a:pt x="78" y="39"/>
                  </a:lnTo>
                  <a:cubicBezTo>
                    <a:pt x="77" y="35"/>
                    <a:pt x="76" y="31"/>
                    <a:pt x="74" y="27"/>
                  </a:cubicBezTo>
                  <a:lnTo>
                    <a:pt x="73" y="25"/>
                  </a:lnTo>
                  <a:lnTo>
                    <a:pt x="71" y="28"/>
                  </a:lnTo>
                  <a:lnTo>
                    <a:pt x="71" y="31"/>
                  </a:lnTo>
                  <a:cubicBezTo>
                    <a:pt x="72" y="34"/>
                    <a:pt x="73" y="37"/>
                    <a:pt x="74" y="41"/>
                  </a:cubicBezTo>
                  <a:lnTo>
                    <a:pt x="74" y="41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6" y="48"/>
                  </a:lnTo>
                  <a:cubicBezTo>
                    <a:pt x="74" y="51"/>
                    <a:pt x="72" y="54"/>
                    <a:pt x="69" y="57"/>
                  </a:cubicBezTo>
                  <a:cubicBezTo>
                    <a:pt x="67" y="59"/>
                    <a:pt x="65" y="60"/>
                    <a:pt x="62" y="61"/>
                  </a:cubicBezTo>
                  <a:lnTo>
                    <a:pt x="58" y="60"/>
                  </a:lnTo>
                  <a:lnTo>
                    <a:pt x="57" y="57"/>
                  </a:lnTo>
                  <a:cubicBezTo>
                    <a:pt x="60" y="56"/>
                    <a:pt x="63" y="54"/>
                    <a:pt x="65" y="51"/>
                  </a:cubicBezTo>
                  <a:cubicBezTo>
                    <a:pt x="67" y="50"/>
                    <a:pt x="68" y="48"/>
                    <a:pt x="69" y="45"/>
                  </a:cubicBezTo>
                  <a:cubicBezTo>
                    <a:pt x="70" y="43"/>
                    <a:pt x="70" y="41"/>
                    <a:pt x="69" y="39"/>
                  </a:cubicBezTo>
                  <a:lnTo>
                    <a:pt x="69" y="38"/>
                  </a:lnTo>
                  <a:lnTo>
                    <a:pt x="68" y="34"/>
                  </a:lnTo>
                  <a:lnTo>
                    <a:pt x="69" y="34"/>
                  </a:lnTo>
                  <a:lnTo>
                    <a:pt x="68" y="31"/>
                  </a:lnTo>
                  <a:lnTo>
                    <a:pt x="65" y="29"/>
                  </a:lnTo>
                  <a:lnTo>
                    <a:pt x="64" y="28"/>
                  </a:lnTo>
                  <a:lnTo>
                    <a:pt x="62" y="31"/>
                  </a:lnTo>
                  <a:lnTo>
                    <a:pt x="62" y="33"/>
                  </a:lnTo>
                  <a:lnTo>
                    <a:pt x="63" y="34"/>
                  </a:lnTo>
                  <a:close/>
                  <a:moveTo>
                    <a:pt x="100" y="31"/>
                  </a:moveTo>
                  <a:lnTo>
                    <a:pt x="103" y="33"/>
                  </a:lnTo>
                  <a:lnTo>
                    <a:pt x="104" y="34"/>
                  </a:lnTo>
                  <a:lnTo>
                    <a:pt x="100" y="35"/>
                  </a:lnTo>
                  <a:lnTo>
                    <a:pt x="99" y="32"/>
                  </a:lnTo>
                  <a:lnTo>
                    <a:pt x="100" y="31"/>
                  </a:lnTo>
                  <a:close/>
                  <a:moveTo>
                    <a:pt x="90" y="32"/>
                  </a:moveTo>
                  <a:lnTo>
                    <a:pt x="90" y="32"/>
                  </a:lnTo>
                  <a:lnTo>
                    <a:pt x="89" y="30"/>
                  </a:lnTo>
                  <a:lnTo>
                    <a:pt x="88" y="28"/>
                  </a:lnTo>
                  <a:lnTo>
                    <a:pt x="87" y="31"/>
                  </a:lnTo>
                  <a:lnTo>
                    <a:pt x="87" y="32"/>
                  </a:lnTo>
                  <a:lnTo>
                    <a:pt x="86" y="32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5" y="33"/>
                  </a:lnTo>
                  <a:lnTo>
                    <a:pt x="87" y="34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90" y="33"/>
                  </a:lnTo>
                  <a:lnTo>
                    <a:pt x="92" y="31"/>
                  </a:lnTo>
                  <a:lnTo>
                    <a:pt x="91" y="27"/>
                  </a:lnTo>
                  <a:lnTo>
                    <a:pt x="91" y="30"/>
                  </a:lnTo>
                  <a:lnTo>
                    <a:pt x="90" y="32"/>
                  </a:lnTo>
                  <a:close/>
                  <a:moveTo>
                    <a:pt x="183" y="14"/>
                  </a:moveTo>
                  <a:lnTo>
                    <a:pt x="183" y="17"/>
                  </a:lnTo>
                  <a:lnTo>
                    <a:pt x="184" y="17"/>
                  </a:lnTo>
                  <a:lnTo>
                    <a:pt x="185" y="12"/>
                  </a:lnTo>
                  <a:cubicBezTo>
                    <a:pt x="184" y="10"/>
                    <a:pt x="184" y="7"/>
                    <a:pt x="182" y="5"/>
                  </a:cubicBezTo>
                  <a:lnTo>
                    <a:pt x="181" y="6"/>
                  </a:lnTo>
                  <a:lnTo>
                    <a:pt x="181" y="8"/>
                  </a:lnTo>
                  <a:cubicBezTo>
                    <a:pt x="182" y="10"/>
                    <a:pt x="183" y="12"/>
                    <a:pt x="183" y="14"/>
                  </a:cubicBezTo>
                  <a:moveTo>
                    <a:pt x="162" y="44"/>
                  </a:moveTo>
                  <a:lnTo>
                    <a:pt x="164" y="42"/>
                  </a:lnTo>
                  <a:cubicBezTo>
                    <a:pt x="164" y="40"/>
                    <a:pt x="164" y="38"/>
                    <a:pt x="162" y="36"/>
                  </a:cubicBezTo>
                  <a:lnTo>
                    <a:pt x="161" y="36"/>
                  </a:lnTo>
                  <a:lnTo>
                    <a:pt x="160" y="38"/>
                  </a:lnTo>
                  <a:lnTo>
                    <a:pt x="162" y="40"/>
                  </a:lnTo>
                  <a:lnTo>
                    <a:pt x="162" y="44"/>
                  </a:lnTo>
                  <a:close/>
                  <a:moveTo>
                    <a:pt x="152" y="23"/>
                  </a:moveTo>
                  <a:lnTo>
                    <a:pt x="153" y="23"/>
                  </a:lnTo>
                  <a:lnTo>
                    <a:pt x="154" y="22"/>
                  </a:lnTo>
                  <a:lnTo>
                    <a:pt x="156" y="26"/>
                  </a:lnTo>
                  <a:lnTo>
                    <a:pt x="157" y="27"/>
                  </a:lnTo>
                  <a:lnTo>
                    <a:pt x="158" y="26"/>
                  </a:lnTo>
                  <a:cubicBezTo>
                    <a:pt x="158" y="24"/>
                    <a:pt x="158" y="22"/>
                    <a:pt x="158" y="20"/>
                  </a:cubicBezTo>
                  <a:lnTo>
                    <a:pt x="158" y="19"/>
                  </a:lnTo>
                  <a:lnTo>
                    <a:pt x="160" y="20"/>
                  </a:lnTo>
                  <a:lnTo>
                    <a:pt x="160" y="18"/>
                  </a:lnTo>
                  <a:lnTo>
                    <a:pt x="160" y="17"/>
                  </a:lnTo>
                  <a:lnTo>
                    <a:pt x="159" y="16"/>
                  </a:lnTo>
                  <a:lnTo>
                    <a:pt x="157" y="19"/>
                  </a:lnTo>
                  <a:lnTo>
                    <a:pt x="157" y="23"/>
                  </a:lnTo>
                  <a:lnTo>
                    <a:pt x="157" y="24"/>
                  </a:lnTo>
                  <a:lnTo>
                    <a:pt x="155" y="22"/>
                  </a:lnTo>
                  <a:lnTo>
                    <a:pt x="153" y="19"/>
                  </a:lnTo>
                  <a:lnTo>
                    <a:pt x="152" y="19"/>
                  </a:lnTo>
                  <a:lnTo>
                    <a:pt x="152" y="20"/>
                  </a:lnTo>
                  <a:lnTo>
                    <a:pt x="152" y="22"/>
                  </a:lnTo>
                  <a:lnTo>
                    <a:pt x="152" y="23"/>
                  </a:lnTo>
                  <a:close/>
                  <a:moveTo>
                    <a:pt x="126" y="15"/>
                  </a:moveTo>
                  <a:lnTo>
                    <a:pt x="125" y="18"/>
                  </a:lnTo>
                  <a:lnTo>
                    <a:pt x="125" y="18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6" y="19"/>
                  </a:lnTo>
                  <a:lnTo>
                    <a:pt x="128" y="19"/>
                  </a:lnTo>
                  <a:lnTo>
                    <a:pt x="129" y="19"/>
                  </a:lnTo>
                  <a:lnTo>
                    <a:pt x="129" y="18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7" y="18"/>
                  </a:lnTo>
                  <a:lnTo>
                    <a:pt x="126" y="16"/>
                  </a:lnTo>
                  <a:lnTo>
                    <a:pt x="126" y="15"/>
                  </a:lnTo>
                  <a:close/>
                  <a:moveTo>
                    <a:pt x="50" y="50"/>
                  </a:moveTo>
                  <a:lnTo>
                    <a:pt x="50" y="50"/>
                  </a:lnTo>
                  <a:lnTo>
                    <a:pt x="52" y="47"/>
                  </a:lnTo>
                  <a:lnTo>
                    <a:pt x="52" y="44"/>
                  </a:lnTo>
                  <a:lnTo>
                    <a:pt x="49" y="43"/>
                  </a:lnTo>
                  <a:lnTo>
                    <a:pt x="48" y="45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50" y="50"/>
                  </a:lnTo>
                  <a:close/>
                  <a:moveTo>
                    <a:pt x="131" y="8"/>
                  </a:moveTo>
                  <a:cubicBezTo>
                    <a:pt x="132" y="11"/>
                    <a:pt x="132" y="14"/>
                    <a:pt x="133" y="17"/>
                  </a:cubicBezTo>
                  <a:cubicBezTo>
                    <a:pt x="133" y="22"/>
                    <a:pt x="134" y="27"/>
                    <a:pt x="134" y="31"/>
                  </a:cubicBezTo>
                  <a:cubicBezTo>
                    <a:pt x="135" y="36"/>
                    <a:pt x="135" y="40"/>
                    <a:pt x="135" y="45"/>
                  </a:cubicBezTo>
                  <a:cubicBezTo>
                    <a:pt x="135" y="47"/>
                    <a:pt x="135" y="49"/>
                    <a:pt x="135" y="50"/>
                  </a:cubicBezTo>
                  <a:cubicBezTo>
                    <a:pt x="135" y="53"/>
                    <a:pt x="134" y="55"/>
                    <a:pt x="132" y="57"/>
                  </a:cubicBezTo>
                  <a:cubicBezTo>
                    <a:pt x="130" y="59"/>
                    <a:pt x="127" y="62"/>
                    <a:pt x="124" y="63"/>
                  </a:cubicBezTo>
                  <a:lnTo>
                    <a:pt x="119" y="65"/>
                  </a:lnTo>
                  <a:lnTo>
                    <a:pt x="119" y="66"/>
                  </a:lnTo>
                  <a:lnTo>
                    <a:pt x="123" y="66"/>
                  </a:lnTo>
                  <a:cubicBezTo>
                    <a:pt x="125" y="66"/>
                    <a:pt x="127" y="66"/>
                    <a:pt x="129" y="65"/>
                  </a:cubicBezTo>
                  <a:cubicBezTo>
                    <a:pt x="131" y="63"/>
                    <a:pt x="132" y="61"/>
                    <a:pt x="134" y="59"/>
                  </a:cubicBezTo>
                  <a:cubicBezTo>
                    <a:pt x="136" y="57"/>
                    <a:pt x="137" y="54"/>
                    <a:pt x="138" y="51"/>
                  </a:cubicBezTo>
                  <a:cubicBezTo>
                    <a:pt x="138" y="48"/>
                    <a:pt x="138" y="45"/>
                    <a:pt x="138" y="42"/>
                  </a:cubicBezTo>
                  <a:cubicBezTo>
                    <a:pt x="138" y="37"/>
                    <a:pt x="137" y="32"/>
                    <a:pt x="137" y="27"/>
                  </a:cubicBezTo>
                  <a:cubicBezTo>
                    <a:pt x="136" y="22"/>
                    <a:pt x="135" y="17"/>
                    <a:pt x="136" y="11"/>
                  </a:cubicBezTo>
                  <a:lnTo>
                    <a:pt x="137" y="12"/>
                  </a:lnTo>
                  <a:lnTo>
                    <a:pt x="137" y="10"/>
                  </a:lnTo>
                  <a:lnTo>
                    <a:pt x="136" y="6"/>
                  </a:lnTo>
                  <a:lnTo>
                    <a:pt x="136" y="5"/>
                  </a:lnTo>
                  <a:lnTo>
                    <a:pt x="136" y="5"/>
                  </a:lnTo>
                  <a:lnTo>
                    <a:pt x="135" y="2"/>
                  </a:lnTo>
                  <a:lnTo>
                    <a:pt x="134" y="2"/>
                  </a:lnTo>
                  <a:lnTo>
                    <a:pt x="131" y="5"/>
                  </a:lnTo>
                  <a:lnTo>
                    <a:pt x="131" y="7"/>
                  </a:lnTo>
                  <a:lnTo>
                    <a:pt x="131" y="8"/>
                  </a:lnTo>
                  <a:close/>
                  <a:moveTo>
                    <a:pt x="161" y="30"/>
                  </a:moveTo>
                  <a:cubicBezTo>
                    <a:pt x="159" y="32"/>
                    <a:pt x="156" y="34"/>
                    <a:pt x="154" y="36"/>
                  </a:cubicBezTo>
                  <a:lnTo>
                    <a:pt x="153" y="38"/>
                  </a:lnTo>
                  <a:lnTo>
                    <a:pt x="155" y="37"/>
                  </a:lnTo>
                  <a:cubicBezTo>
                    <a:pt x="157" y="35"/>
                    <a:pt x="159" y="34"/>
                    <a:pt x="161" y="33"/>
                  </a:cubicBezTo>
                  <a:lnTo>
                    <a:pt x="164" y="32"/>
                  </a:lnTo>
                  <a:lnTo>
                    <a:pt x="163" y="29"/>
                  </a:lnTo>
                  <a:lnTo>
                    <a:pt x="161" y="30"/>
                  </a:lnTo>
                  <a:close/>
                  <a:moveTo>
                    <a:pt x="171" y="31"/>
                  </a:moveTo>
                  <a:cubicBezTo>
                    <a:pt x="171" y="29"/>
                    <a:pt x="170" y="28"/>
                    <a:pt x="170" y="26"/>
                  </a:cubicBezTo>
                  <a:cubicBezTo>
                    <a:pt x="173" y="29"/>
                    <a:pt x="175" y="32"/>
                    <a:pt x="177" y="35"/>
                  </a:cubicBezTo>
                  <a:lnTo>
                    <a:pt x="177" y="36"/>
                  </a:lnTo>
                  <a:cubicBezTo>
                    <a:pt x="178" y="38"/>
                    <a:pt x="178" y="40"/>
                    <a:pt x="178" y="43"/>
                  </a:cubicBezTo>
                  <a:cubicBezTo>
                    <a:pt x="178" y="45"/>
                    <a:pt x="178" y="47"/>
                    <a:pt x="178" y="50"/>
                  </a:cubicBezTo>
                  <a:lnTo>
                    <a:pt x="179" y="51"/>
                  </a:lnTo>
                  <a:lnTo>
                    <a:pt x="180" y="48"/>
                  </a:lnTo>
                  <a:lnTo>
                    <a:pt x="180" y="44"/>
                  </a:lnTo>
                  <a:cubicBezTo>
                    <a:pt x="180" y="42"/>
                    <a:pt x="180" y="40"/>
                    <a:pt x="180" y="38"/>
                  </a:cubicBezTo>
                  <a:cubicBezTo>
                    <a:pt x="182" y="41"/>
                    <a:pt x="184" y="44"/>
                    <a:pt x="186" y="47"/>
                  </a:cubicBezTo>
                  <a:lnTo>
                    <a:pt x="188" y="51"/>
                  </a:lnTo>
                  <a:lnTo>
                    <a:pt x="189" y="51"/>
                  </a:lnTo>
                  <a:lnTo>
                    <a:pt x="188" y="46"/>
                  </a:lnTo>
                  <a:cubicBezTo>
                    <a:pt x="188" y="43"/>
                    <a:pt x="185" y="40"/>
                    <a:pt x="183" y="37"/>
                  </a:cubicBezTo>
                  <a:cubicBezTo>
                    <a:pt x="182" y="35"/>
                    <a:pt x="180" y="33"/>
                    <a:pt x="179" y="31"/>
                  </a:cubicBezTo>
                  <a:cubicBezTo>
                    <a:pt x="179" y="29"/>
                    <a:pt x="179" y="27"/>
                    <a:pt x="179" y="24"/>
                  </a:cubicBezTo>
                  <a:cubicBezTo>
                    <a:pt x="178" y="21"/>
                    <a:pt x="178" y="14"/>
                    <a:pt x="178" y="14"/>
                  </a:cubicBezTo>
                  <a:lnTo>
                    <a:pt x="178" y="12"/>
                  </a:lnTo>
                  <a:lnTo>
                    <a:pt x="178" y="12"/>
                  </a:lnTo>
                  <a:lnTo>
                    <a:pt x="179" y="12"/>
                  </a:lnTo>
                  <a:lnTo>
                    <a:pt x="179" y="10"/>
                  </a:lnTo>
                  <a:cubicBezTo>
                    <a:pt x="178" y="8"/>
                    <a:pt x="178" y="6"/>
                    <a:pt x="177" y="4"/>
                  </a:cubicBezTo>
                  <a:lnTo>
                    <a:pt x="176" y="1"/>
                  </a:lnTo>
                  <a:lnTo>
                    <a:pt x="175" y="1"/>
                  </a:lnTo>
                  <a:lnTo>
                    <a:pt x="173" y="4"/>
                  </a:lnTo>
                  <a:lnTo>
                    <a:pt x="173" y="6"/>
                  </a:lnTo>
                  <a:cubicBezTo>
                    <a:pt x="173" y="11"/>
                    <a:pt x="174" y="15"/>
                    <a:pt x="174" y="19"/>
                  </a:cubicBezTo>
                  <a:cubicBezTo>
                    <a:pt x="175" y="21"/>
                    <a:pt x="175" y="24"/>
                    <a:pt x="176" y="26"/>
                  </a:cubicBezTo>
                  <a:cubicBezTo>
                    <a:pt x="174" y="24"/>
                    <a:pt x="172" y="21"/>
                    <a:pt x="170" y="19"/>
                  </a:cubicBezTo>
                  <a:cubicBezTo>
                    <a:pt x="170" y="16"/>
                    <a:pt x="169" y="13"/>
                    <a:pt x="169" y="11"/>
                  </a:cubicBezTo>
                  <a:lnTo>
                    <a:pt x="171" y="11"/>
                  </a:lnTo>
                  <a:lnTo>
                    <a:pt x="170" y="10"/>
                  </a:lnTo>
                  <a:cubicBezTo>
                    <a:pt x="170" y="7"/>
                    <a:pt x="169" y="5"/>
                    <a:pt x="168" y="2"/>
                  </a:cubicBezTo>
                  <a:lnTo>
                    <a:pt x="167" y="1"/>
                  </a:lnTo>
                  <a:lnTo>
                    <a:pt x="165" y="5"/>
                  </a:lnTo>
                  <a:lnTo>
                    <a:pt x="165" y="8"/>
                  </a:lnTo>
                  <a:cubicBezTo>
                    <a:pt x="165" y="10"/>
                    <a:pt x="166" y="11"/>
                    <a:pt x="166" y="13"/>
                  </a:cubicBezTo>
                  <a:lnTo>
                    <a:pt x="163" y="9"/>
                  </a:lnTo>
                  <a:lnTo>
                    <a:pt x="164" y="9"/>
                  </a:lnTo>
                  <a:lnTo>
                    <a:pt x="164" y="8"/>
                  </a:lnTo>
                  <a:lnTo>
                    <a:pt x="164" y="7"/>
                  </a:lnTo>
                  <a:cubicBezTo>
                    <a:pt x="162" y="6"/>
                    <a:pt x="160" y="4"/>
                    <a:pt x="159" y="3"/>
                  </a:cubicBezTo>
                  <a:lnTo>
                    <a:pt x="157" y="2"/>
                  </a:lnTo>
                  <a:lnTo>
                    <a:pt x="156" y="3"/>
                  </a:lnTo>
                  <a:lnTo>
                    <a:pt x="156" y="7"/>
                  </a:lnTo>
                  <a:lnTo>
                    <a:pt x="158" y="10"/>
                  </a:lnTo>
                  <a:cubicBezTo>
                    <a:pt x="161" y="14"/>
                    <a:pt x="164" y="17"/>
                    <a:pt x="166" y="20"/>
                  </a:cubicBezTo>
                  <a:lnTo>
                    <a:pt x="167" y="24"/>
                  </a:lnTo>
                  <a:cubicBezTo>
                    <a:pt x="167" y="25"/>
                    <a:pt x="167" y="27"/>
                    <a:pt x="167" y="29"/>
                  </a:cubicBezTo>
                  <a:lnTo>
                    <a:pt x="167" y="29"/>
                  </a:lnTo>
                  <a:cubicBezTo>
                    <a:pt x="167" y="35"/>
                    <a:pt x="168" y="41"/>
                    <a:pt x="168" y="47"/>
                  </a:cubicBezTo>
                  <a:lnTo>
                    <a:pt x="166" y="50"/>
                  </a:lnTo>
                  <a:lnTo>
                    <a:pt x="164" y="51"/>
                  </a:lnTo>
                  <a:lnTo>
                    <a:pt x="161" y="50"/>
                  </a:lnTo>
                  <a:lnTo>
                    <a:pt x="158" y="46"/>
                  </a:lnTo>
                  <a:lnTo>
                    <a:pt x="156" y="46"/>
                  </a:lnTo>
                  <a:lnTo>
                    <a:pt x="153" y="49"/>
                  </a:lnTo>
                  <a:cubicBezTo>
                    <a:pt x="152" y="52"/>
                    <a:pt x="150" y="55"/>
                    <a:pt x="149" y="57"/>
                  </a:cubicBezTo>
                  <a:lnTo>
                    <a:pt x="147" y="60"/>
                  </a:lnTo>
                  <a:lnTo>
                    <a:pt x="146" y="60"/>
                  </a:lnTo>
                  <a:lnTo>
                    <a:pt x="144" y="57"/>
                  </a:lnTo>
                  <a:lnTo>
                    <a:pt x="146" y="58"/>
                  </a:lnTo>
                  <a:lnTo>
                    <a:pt x="148" y="56"/>
                  </a:lnTo>
                  <a:cubicBezTo>
                    <a:pt x="149" y="54"/>
                    <a:pt x="150" y="52"/>
                    <a:pt x="150" y="49"/>
                  </a:cubicBezTo>
                  <a:cubicBezTo>
                    <a:pt x="151" y="46"/>
                    <a:pt x="150" y="42"/>
                    <a:pt x="149" y="39"/>
                  </a:cubicBezTo>
                  <a:cubicBezTo>
                    <a:pt x="149" y="37"/>
                    <a:pt x="149" y="35"/>
                    <a:pt x="148" y="32"/>
                  </a:cubicBezTo>
                  <a:lnTo>
                    <a:pt x="148" y="32"/>
                  </a:lnTo>
                  <a:cubicBezTo>
                    <a:pt x="148" y="29"/>
                    <a:pt x="148" y="25"/>
                    <a:pt x="147" y="22"/>
                  </a:cubicBezTo>
                  <a:cubicBezTo>
                    <a:pt x="147" y="19"/>
                    <a:pt x="146" y="17"/>
                    <a:pt x="146" y="14"/>
                  </a:cubicBezTo>
                  <a:lnTo>
                    <a:pt x="149" y="13"/>
                  </a:lnTo>
                  <a:lnTo>
                    <a:pt x="149" y="10"/>
                  </a:lnTo>
                  <a:cubicBezTo>
                    <a:pt x="147" y="9"/>
                    <a:pt x="147" y="6"/>
                    <a:pt x="146" y="4"/>
                  </a:cubicBezTo>
                  <a:lnTo>
                    <a:pt x="145" y="1"/>
                  </a:lnTo>
                  <a:lnTo>
                    <a:pt x="143" y="0"/>
                  </a:lnTo>
                  <a:lnTo>
                    <a:pt x="140" y="1"/>
                  </a:lnTo>
                  <a:lnTo>
                    <a:pt x="138" y="5"/>
                  </a:lnTo>
                  <a:cubicBezTo>
                    <a:pt x="138" y="7"/>
                    <a:pt x="138" y="9"/>
                    <a:pt x="139" y="11"/>
                  </a:cubicBezTo>
                  <a:cubicBezTo>
                    <a:pt x="139" y="13"/>
                    <a:pt x="140" y="15"/>
                    <a:pt x="140" y="16"/>
                  </a:cubicBezTo>
                  <a:cubicBezTo>
                    <a:pt x="141" y="21"/>
                    <a:pt x="141" y="26"/>
                    <a:pt x="142" y="31"/>
                  </a:cubicBezTo>
                  <a:cubicBezTo>
                    <a:pt x="142" y="34"/>
                    <a:pt x="143" y="37"/>
                    <a:pt x="143" y="40"/>
                  </a:cubicBezTo>
                  <a:cubicBezTo>
                    <a:pt x="143" y="44"/>
                    <a:pt x="145" y="49"/>
                    <a:pt x="144" y="53"/>
                  </a:cubicBezTo>
                  <a:lnTo>
                    <a:pt x="143" y="56"/>
                  </a:lnTo>
                  <a:lnTo>
                    <a:pt x="143" y="52"/>
                  </a:lnTo>
                  <a:lnTo>
                    <a:pt x="143" y="47"/>
                  </a:lnTo>
                  <a:lnTo>
                    <a:pt x="142" y="47"/>
                  </a:lnTo>
                  <a:lnTo>
                    <a:pt x="141" y="51"/>
                  </a:lnTo>
                  <a:cubicBezTo>
                    <a:pt x="141" y="54"/>
                    <a:pt x="140" y="57"/>
                    <a:pt x="141" y="59"/>
                  </a:cubicBezTo>
                  <a:cubicBezTo>
                    <a:pt x="141" y="61"/>
                    <a:pt x="143" y="62"/>
                    <a:pt x="145" y="63"/>
                  </a:cubicBezTo>
                  <a:lnTo>
                    <a:pt x="147" y="65"/>
                  </a:lnTo>
                  <a:lnTo>
                    <a:pt x="149" y="64"/>
                  </a:lnTo>
                  <a:cubicBezTo>
                    <a:pt x="151" y="61"/>
                    <a:pt x="152" y="59"/>
                    <a:pt x="153" y="56"/>
                  </a:cubicBezTo>
                  <a:lnTo>
                    <a:pt x="156" y="52"/>
                  </a:lnTo>
                  <a:lnTo>
                    <a:pt x="157" y="51"/>
                  </a:lnTo>
                  <a:lnTo>
                    <a:pt x="159" y="54"/>
                  </a:lnTo>
                  <a:cubicBezTo>
                    <a:pt x="160" y="55"/>
                    <a:pt x="163" y="56"/>
                    <a:pt x="165" y="56"/>
                  </a:cubicBezTo>
                  <a:cubicBezTo>
                    <a:pt x="167" y="56"/>
                    <a:pt x="169" y="55"/>
                    <a:pt x="170" y="54"/>
                  </a:cubicBezTo>
                  <a:cubicBezTo>
                    <a:pt x="171" y="51"/>
                    <a:pt x="171" y="49"/>
                    <a:pt x="172" y="46"/>
                  </a:cubicBezTo>
                  <a:lnTo>
                    <a:pt x="171" y="46"/>
                  </a:lnTo>
                  <a:cubicBezTo>
                    <a:pt x="171" y="41"/>
                    <a:pt x="171" y="36"/>
                    <a:pt x="171" y="31"/>
                  </a:cubicBezTo>
                  <a:moveTo>
                    <a:pt x="37" y="59"/>
                  </a:moveTo>
                  <a:cubicBezTo>
                    <a:pt x="39" y="57"/>
                    <a:pt x="40" y="55"/>
                    <a:pt x="41" y="52"/>
                  </a:cubicBezTo>
                  <a:cubicBezTo>
                    <a:pt x="42" y="49"/>
                    <a:pt x="42" y="45"/>
                    <a:pt x="41" y="42"/>
                  </a:cubicBezTo>
                  <a:lnTo>
                    <a:pt x="41" y="38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5" y="39"/>
                  </a:lnTo>
                  <a:lnTo>
                    <a:pt x="49" y="38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58" y="37"/>
                  </a:lnTo>
                  <a:lnTo>
                    <a:pt x="59" y="32"/>
                  </a:lnTo>
                  <a:lnTo>
                    <a:pt x="58" y="29"/>
                  </a:lnTo>
                  <a:lnTo>
                    <a:pt x="56" y="30"/>
                  </a:lnTo>
                  <a:lnTo>
                    <a:pt x="56" y="31"/>
                  </a:lnTo>
                  <a:lnTo>
                    <a:pt x="56" y="34"/>
                  </a:lnTo>
                  <a:lnTo>
                    <a:pt x="55" y="35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0" y="34"/>
                  </a:lnTo>
                  <a:lnTo>
                    <a:pt x="47" y="36"/>
                  </a:lnTo>
                  <a:lnTo>
                    <a:pt x="45" y="35"/>
                  </a:lnTo>
                  <a:lnTo>
                    <a:pt x="44" y="31"/>
                  </a:lnTo>
                  <a:lnTo>
                    <a:pt x="43" y="30"/>
                  </a:lnTo>
                  <a:lnTo>
                    <a:pt x="41" y="32"/>
                  </a:lnTo>
                  <a:cubicBezTo>
                    <a:pt x="41" y="29"/>
                    <a:pt x="40" y="26"/>
                    <a:pt x="40" y="23"/>
                  </a:cubicBezTo>
                  <a:cubicBezTo>
                    <a:pt x="40" y="20"/>
                    <a:pt x="40" y="16"/>
                    <a:pt x="39" y="13"/>
                  </a:cubicBezTo>
                  <a:lnTo>
                    <a:pt x="41" y="14"/>
                  </a:lnTo>
                  <a:lnTo>
                    <a:pt x="41" y="13"/>
                  </a:lnTo>
                  <a:lnTo>
                    <a:pt x="41" y="11"/>
                  </a:lnTo>
                  <a:cubicBezTo>
                    <a:pt x="41" y="9"/>
                    <a:pt x="40" y="7"/>
                    <a:pt x="39" y="5"/>
                  </a:cubicBezTo>
                  <a:lnTo>
                    <a:pt x="38" y="2"/>
                  </a:lnTo>
                  <a:lnTo>
                    <a:pt x="36" y="3"/>
                  </a:lnTo>
                  <a:lnTo>
                    <a:pt x="35" y="5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6" y="13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37" y="20"/>
                  </a:lnTo>
                  <a:lnTo>
                    <a:pt x="37" y="20"/>
                  </a:lnTo>
                  <a:cubicBezTo>
                    <a:pt x="37" y="24"/>
                    <a:pt x="38" y="29"/>
                    <a:pt x="38" y="34"/>
                  </a:cubicBezTo>
                  <a:lnTo>
                    <a:pt x="35" y="35"/>
                  </a:lnTo>
                  <a:lnTo>
                    <a:pt x="32" y="31"/>
                  </a:lnTo>
                  <a:lnTo>
                    <a:pt x="29" y="30"/>
                  </a:lnTo>
                  <a:lnTo>
                    <a:pt x="26" y="32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5" y="41"/>
                  </a:lnTo>
                  <a:lnTo>
                    <a:pt x="29" y="42"/>
                  </a:lnTo>
                  <a:lnTo>
                    <a:pt x="33" y="40"/>
                  </a:lnTo>
                  <a:lnTo>
                    <a:pt x="33" y="43"/>
                  </a:lnTo>
                  <a:lnTo>
                    <a:pt x="32" y="45"/>
                  </a:lnTo>
                  <a:lnTo>
                    <a:pt x="27" y="49"/>
                  </a:lnTo>
                  <a:cubicBezTo>
                    <a:pt x="25" y="50"/>
                    <a:pt x="24" y="51"/>
                    <a:pt x="21" y="51"/>
                  </a:cubicBezTo>
                  <a:lnTo>
                    <a:pt x="17" y="50"/>
                  </a:lnTo>
                  <a:cubicBezTo>
                    <a:pt x="15" y="48"/>
                    <a:pt x="15" y="45"/>
                    <a:pt x="15" y="42"/>
                  </a:cubicBezTo>
                  <a:lnTo>
                    <a:pt x="15" y="39"/>
                  </a:lnTo>
                  <a:lnTo>
                    <a:pt x="14" y="41"/>
                  </a:lnTo>
                  <a:cubicBezTo>
                    <a:pt x="14" y="43"/>
                    <a:pt x="13" y="44"/>
                    <a:pt x="13" y="46"/>
                  </a:cubicBezTo>
                  <a:cubicBezTo>
                    <a:pt x="13" y="48"/>
                    <a:pt x="13" y="50"/>
                    <a:pt x="14" y="52"/>
                  </a:cubicBezTo>
                  <a:cubicBezTo>
                    <a:pt x="15" y="54"/>
                    <a:pt x="17" y="55"/>
                    <a:pt x="20" y="56"/>
                  </a:cubicBezTo>
                  <a:cubicBezTo>
                    <a:pt x="23" y="56"/>
                    <a:pt x="25" y="55"/>
                    <a:pt x="28" y="54"/>
                  </a:cubicBezTo>
                  <a:cubicBezTo>
                    <a:pt x="31" y="52"/>
                    <a:pt x="35" y="49"/>
                    <a:pt x="36" y="45"/>
                  </a:cubicBezTo>
                  <a:lnTo>
                    <a:pt x="36" y="45"/>
                  </a:lnTo>
                  <a:cubicBezTo>
                    <a:pt x="37" y="43"/>
                    <a:pt x="36" y="41"/>
                    <a:pt x="36" y="39"/>
                  </a:cubicBezTo>
                  <a:lnTo>
                    <a:pt x="38" y="38"/>
                  </a:lnTo>
                  <a:cubicBezTo>
                    <a:pt x="38" y="40"/>
                    <a:pt x="38" y="43"/>
                    <a:pt x="38" y="45"/>
                  </a:cubicBezTo>
                  <a:lnTo>
                    <a:pt x="38" y="49"/>
                  </a:lnTo>
                  <a:lnTo>
                    <a:pt x="38" y="50"/>
                  </a:lnTo>
                  <a:cubicBezTo>
                    <a:pt x="37" y="51"/>
                    <a:pt x="36" y="53"/>
                    <a:pt x="34" y="54"/>
                  </a:cubicBezTo>
                  <a:cubicBezTo>
                    <a:pt x="32" y="56"/>
                    <a:pt x="28" y="58"/>
                    <a:pt x="25" y="59"/>
                  </a:cubicBezTo>
                  <a:cubicBezTo>
                    <a:pt x="23" y="59"/>
                    <a:pt x="21" y="60"/>
                    <a:pt x="19" y="60"/>
                  </a:cubicBezTo>
                  <a:cubicBezTo>
                    <a:pt x="17" y="60"/>
                    <a:pt x="15" y="59"/>
                    <a:pt x="14" y="57"/>
                  </a:cubicBezTo>
                  <a:cubicBezTo>
                    <a:pt x="12" y="56"/>
                    <a:pt x="11" y="53"/>
                    <a:pt x="11" y="51"/>
                  </a:cubicBezTo>
                  <a:lnTo>
                    <a:pt x="11" y="47"/>
                  </a:lnTo>
                  <a:lnTo>
                    <a:pt x="11" y="42"/>
                  </a:lnTo>
                  <a:cubicBezTo>
                    <a:pt x="10" y="45"/>
                    <a:pt x="9" y="48"/>
                    <a:pt x="9" y="50"/>
                  </a:cubicBezTo>
                  <a:cubicBezTo>
                    <a:pt x="9" y="54"/>
                    <a:pt x="9" y="57"/>
                    <a:pt x="11" y="60"/>
                  </a:cubicBezTo>
                  <a:lnTo>
                    <a:pt x="13" y="63"/>
                  </a:lnTo>
                  <a:cubicBezTo>
                    <a:pt x="15" y="64"/>
                    <a:pt x="17" y="64"/>
                    <a:pt x="19" y="64"/>
                  </a:cubicBezTo>
                  <a:cubicBezTo>
                    <a:pt x="23" y="64"/>
                    <a:pt x="26" y="64"/>
                    <a:pt x="30" y="62"/>
                  </a:cubicBezTo>
                  <a:cubicBezTo>
                    <a:pt x="32" y="61"/>
                    <a:pt x="35" y="60"/>
                    <a:pt x="37" y="59"/>
                  </a:cubicBezTo>
                  <a:moveTo>
                    <a:pt x="28" y="37"/>
                  </a:moveTo>
                  <a:lnTo>
                    <a:pt x="28" y="34"/>
                  </a:lnTo>
                  <a:lnTo>
                    <a:pt x="28" y="34"/>
                  </a:lnTo>
                  <a:lnTo>
                    <a:pt x="30" y="35"/>
                  </a:lnTo>
                  <a:lnTo>
                    <a:pt x="32" y="37"/>
                  </a:lnTo>
                  <a:lnTo>
                    <a:pt x="28" y="37"/>
                  </a:lnTo>
                  <a:close/>
                  <a:moveTo>
                    <a:pt x="12" y="35"/>
                  </a:moveTo>
                  <a:lnTo>
                    <a:pt x="15" y="34"/>
                  </a:lnTo>
                  <a:lnTo>
                    <a:pt x="15" y="32"/>
                  </a:lnTo>
                  <a:lnTo>
                    <a:pt x="14" y="32"/>
                  </a:lnTo>
                  <a:cubicBezTo>
                    <a:pt x="12" y="32"/>
                    <a:pt x="10" y="33"/>
                    <a:pt x="8" y="34"/>
                  </a:cubicBezTo>
                  <a:cubicBezTo>
                    <a:pt x="5" y="36"/>
                    <a:pt x="3" y="38"/>
                    <a:pt x="1" y="41"/>
                  </a:cubicBezTo>
                  <a:lnTo>
                    <a:pt x="4" y="39"/>
                  </a:lnTo>
                  <a:cubicBezTo>
                    <a:pt x="6" y="37"/>
                    <a:pt x="9" y="36"/>
                    <a:pt x="12" y="35"/>
                  </a:cubicBezTo>
                  <a:moveTo>
                    <a:pt x="5" y="60"/>
                  </a:moveTo>
                  <a:lnTo>
                    <a:pt x="3" y="58"/>
                  </a:lnTo>
                  <a:cubicBezTo>
                    <a:pt x="3" y="56"/>
                    <a:pt x="3" y="54"/>
                    <a:pt x="4" y="52"/>
                  </a:cubicBezTo>
                  <a:lnTo>
                    <a:pt x="4" y="47"/>
                  </a:lnTo>
                  <a:lnTo>
                    <a:pt x="4" y="47"/>
                  </a:lnTo>
                  <a:lnTo>
                    <a:pt x="3" y="51"/>
                  </a:lnTo>
                  <a:cubicBezTo>
                    <a:pt x="2" y="53"/>
                    <a:pt x="1" y="55"/>
                    <a:pt x="1" y="57"/>
                  </a:cubicBezTo>
                  <a:lnTo>
                    <a:pt x="2" y="61"/>
                  </a:lnTo>
                  <a:lnTo>
                    <a:pt x="4" y="63"/>
                  </a:lnTo>
                  <a:lnTo>
                    <a:pt x="7" y="61"/>
                  </a:lnTo>
                  <a:lnTo>
                    <a:pt x="7" y="58"/>
                  </a:lnTo>
                  <a:lnTo>
                    <a:pt x="5" y="60"/>
                  </a:lnTo>
                  <a:close/>
                  <a:moveTo>
                    <a:pt x="168" y="116"/>
                  </a:moveTo>
                  <a:lnTo>
                    <a:pt x="164" y="115"/>
                  </a:lnTo>
                  <a:cubicBezTo>
                    <a:pt x="158" y="115"/>
                    <a:pt x="153" y="115"/>
                    <a:pt x="147" y="115"/>
                  </a:cubicBezTo>
                  <a:lnTo>
                    <a:pt x="147" y="113"/>
                  </a:lnTo>
                  <a:lnTo>
                    <a:pt x="148" y="111"/>
                  </a:lnTo>
                  <a:lnTo>
                    <a:pt x="147" y="109"/>
                  </a:lnTo>
                  <a:lnTo>
                    <a:pt x="146" y="109"/>
                  </a:lnTo>
                  <a:lnTo>
                    <a:pt x="144" y="111"/>
                  </a:lnTo>
                  <a:lnTo>
                    <a:pt x="146" y="113"/>
                  </a:lnTo>
                  <a:lnTo>
                    <a:pt x="146" y="115"/>
                  </a:lnTo>
                  <a:cubicBezTo>
                    <a:pt x="125" y="115"/>
                    <a:pt x="104" y="115"/>
                    <a:pt x="83" y="115"/>
                  </a:cubicBezTo>
                  <a:cubicBezTo>
                    <a:pt x="79" y="115"/>
                    <a:pt x="76" y="115"/>
                    <a:pt x="72" y="115"/>
                  </a:cubicBezTo>
                  <a:cubicBezTo>
                    <a:pt x="61" y="115"/>
                    <a:pt x="51" y="115"/>
                    <a:pt x="40" y="115"/>
                  </a:cubicBezTo>
                  <a:cubicBezTo>
                    <a:pt x="35" y="115"/>
                    <a:pt x="29" y="114"/>
                    <a:pt x="24" y="114"/>
                  </a:cubicBezTo>
                  <a:cubicBezTo>
                    <a:pt x="25" y="117"/>
                    <a:pt x="28" y="118"/>
                    <a:pt x="30" y="119"/>
                  </a:cubicBezTo>
                  <a:cubicBezTo>
                    <a:pt x="34" y="120"/>
                    <a:pt x="38" y="120"/>
                    <a:pt x="42" y="120"/>
                  </a:cubicBezTo>
                  <a:cubicBezTo>
                    <a:pt x="46" y="121"/>
                    <a:pt x="51" y="121"/>
                    <a:pt x="55" y="121"/>
                  </a:cubicBezTo>
                  <a:cubicBezTo>
                    <a:pt x="69" y="121"/>
                    <a:pt x="82" y="121"/>
                    <a:pt x="96" y="121"/>
                  </a:cubicBezTo>
                  <a:cubicBezTo>
                    <a:pt x="109" y="120"/>
                    <a:pt x="121" y="120"/>
                    <a:pt x="134" y="120"/>
                  </a:cubicBezTo>
                  <a:cubicBezTo>
                    <a:pt x="138" y="120"/>
                    <a:pt x="142" y="120"/>
                    <a:pt x="146" y="120"/>
                  </a:cubicBezTo>
                  <a:lnTo>
                    <a:pt x="146" y="121"/>
                  </a:lnTo>
                  <a:lnTo>
                    <a:pt x="145" y="123"/>
                  </a:lnTo>
                  <a:lnTo>
                    <a:pt x="146" y="126"/>
                  </a:lnTo>
                  <a:lnTo>
                    <a:pt x="147" y="126"/>
                  </a:lnTo>
                  <a:lnTo>
                    <a:pt x="148" y="124"/>
                  </a:lnTo>
                  <a:cubicBezTo>
                    <a:pt x="150" y="124"/>
                    <a:pt x="152" y="124"/>
                    <a:pt x="154" y="124"/>
                  </a:cubicBezTo>
                  <a:lnTo>
                    <a:pt x="156" y="125"/>
                  </a:lnTo>
                  <a:lnTo>
                    <a:pt x="157" y="124"/>
                  </a:lnTo>
                  <a:cubicBezTo>
                    <a:pt x="159" y="124"/>
                    <a:pt x="162" y="124"/>
                    <a:pt x="164" y="124"/>
                  </a:cubicBezTo>
                  <a:lnTo>
                    <a:pt x="166" y="125"/>
                  </a:lnTo>
                  <a:lnTo>
                    <a:pt x="168" y="125"/>
                  </a:lnTo>
                  <a:lnTo>
                    <a:pt x="170" y="120"/>
                  </a:lnTo>
                  <a:lnTo>
                    <a:pt x="168" y="116"/>
                  </a:lnTo>
                  <a:close/>
                  <a:moveTo>
                    <a:pt x="163" y="122"/>
                  </a:moveTo>
                  <a:cubicBezTo>
                    <a:pt x="161" y="123"/>
                    <a:pt x="159" y="123"/>
                    <a:pt x="157" y="123"/>
                  </a:cubicBezTo>
                  <a:lnTo>
                    <a:pt x="156" y="122"/>
                  </a:lnTo>
                  <a:lnTo>
                    <a:pt x="155" y="122"/>
                  </a:lnTo>
                  <a:lnTo>
                    <a:pt x="154" y="123"/>
                  </a:lnTo>
                  <a:cubicBezTo>
                    <a:pt x="152" y="123"/>
                    <a:pt x="150" y="123"/>
                    <a:pt x="148" y="123"/>
                  </a:cubicBezTo>
                  <a:lnTo>
                    <a:pt x="147" y="121"/>
                  </a:lnTo>
                  <a:lnTo>
                    <a:pt x="147" y="120"/>
                  </a:lnTo>
                  <a:cubicBezTo>
                    <a:pt x="153" y="119"/>
                    <a:pt x="158" y="119"/>
                    <a:pt x="164" y="119"/>
                  </a:cubicBezTo>
                  <a:lnTo>
                    <a:pt x="163" y="122"/>
                  </a:lnTo>
                  <a:close/>
                  <a:moveTo>
                    <a:pt x="169" y="61"/>
                  </a:moveTo>
                  <a:lnTo>
                    <a:pt x="170" y="58"/>
                  </a:lnTo>
                  <a:lnTo>
                    <a:pt x="170" y="58"/>
                  </a:lnTo>
                  <a:lnTo>
                    <a:pt x="167" y="58"/>
                  </a:lnTo>
                  <a:lnTo>
                    <a:pt x="166" y="59"/>
                  </a:lnTo>
                  <a:lnTo>
                    <a:pt x="168" y="61"/>
                  </a:lnTo>
                  <a:lnTo>
                    <a:pt x="165" y="64"/>
                  </a:lnTo>
                  <a:lnTo>
                    <a:pt x="167" y="64"/>
                  </a:lnTo>
                  <a:lnTo>
                    <a:pt x="171" y="63"/>
                  </a:lnTo>
                  <a:lnTo>
                    <a:pt x="171" y="61"/>
                  </a:lnTo>
                  <a:lnTo>
                    <a:pt x="169" y="61"/>
                  </a:lnTo>
                  <a:close/>
                  <a:moveTo>
                    <a:pt x="193" y="25"/>
                  </a:moveTo>
                  <a:cubicBezTo>
                    <a:pt x="193" y="20"/>
                    <a:pt x="191" y="15"/>
                    <a:pt x="192" y="10"/>
                  </a:cubicBezTo>
                  <a:lnTo>
                    <a:pt x="193" y="11"/>
                  </a:lnTo>
                  <a:lnTo>
                    <a:pt x="193" y="9"/>
                  </a:lnTo>
                  <a:cubicBezTo>
                    <a:pt x="192" y="6"/>
                    <a:pt x="191" y="4"/>
                    <a:pt x="190" y="2"/>
                  </a:cubicBezTo>
                  <a:lnTo>
                    <a:pt x="189" y="1"/>
                  </a:lnTo>
                  <a:lnTo>
                    <a:pt x="188" y="1"/>
                  </a:lnTo>
                  <a:lnTo>
                    <a:pt x="187" y="4"/>
                  </a:lnTo>
                  <a:lnTo>
                    <a:pt x="187" y="7"/>
                  </a:lnTo>
                  <a:cubicBezTo>
                    <a:pt x="187" y="9"/>
                    <a:pt x="188" y="11"/>
                    <a:pt x="188" y="13"/>
                  </a:cubicBezTo>
                  <a:lnTo>
                    <a:pt x="188" y="16"/>
                  </a:lnTo>
                  <a:lnTo>
                    <a:pt x="188" y="20"/>
                  </a:lnTo>
                  <a:cubicBezTo>
                    <a:pt x="189" y="27"/>
                    <a:pt x="190" y="34"/>
                    <a:pt x="191" y="41"/>
                  </a:cubicBezTo>
                  <a:cubicBezTo>
                    <a:pt x="191" y="44"/>
                    <a:pt x="191" y="48"/>
                    <a:pt x="190" y="51"/>
                  </a:cubicBezTo>
                  <a:cubicBezTo>
                    <a:pt x="188" y="54"/>
                    <a:pt x="186" y="56"/>
                    <a:pt x="184" y="58"/>
                  </a:cubicBezTo>
                  <a:cubicBezTo>
                    <a:pt x="182" y="60"/>
                    <a:pt x="180" y="61"/>
                    <a:pt x="178" y="62"/>
                  </a:cubicBezTo>
                  <a:lnTo>
                    <a:pt x="177" y="64"/>
                  </a:lnTo>
                  <a:lnTo>
                    <a:pt x="181" y="64"/>
                  </a:lnTo>
                  <a:cubicBezTo>
                    <a:pt x="184" y="63"/>
                    <a:pt x="187" y="61"/>
                    <a:pt x="190" y="59"/>
                  </a:cubicBezTo>
                  <a:cubicBezTo>
                    <a:pt x="192" y="56"/>
                    <a:pt x="193" y="53"/>
                    <a:pt x="193" y="50"/>
                  </a:cubicBezTo>
                  <a:lnTo>
                    <a:pt x="193" y="50"/>
                  </a:lnTo>
                  <a:cubicBezTo>
                    <a:pt x="194" y="47"/>
                    <a:pt x="194" y="44"/>
                    <a:pt x="194" y="42"/>
                  </a:cubicBezTo>
                  <a:cubicBezTo>
                    <a:pt x="194" y="36"/>
                    <a:pt x="194" y="31"/>
                    <a:pt x="193" y="25"/>
                  </a:cubicBezTo>
                  <a:moveTo>
                    <a:pt x="4" y="27"/>
                  </a:moveTo>
                  <a:lnTo>
                    <a:pt x="6" y="26"/>
                  </a:lnTo>
                  <a:cubicBezTo>
                    <a:pt x="7" y="24"/>
                    <a:pt x="8" y="22"/>
                    <a:pt x="8" y="20"/>
                  </a:cubicBezTo>
                  <a:lnTo>
                    <a:pt x="8" y="18"/>
                  </a:lnTo>
                  <a:lnTo>
                    <a:pt x="8" y="17"/>
                  </a:lnTo>
                  <a:lnTo>
                    <a:pt x="10" y="13"/>
                  </a:lnTo>
                  <a:lnTo>
                    <a:pt x="10" y="12"/>
                  </a:lnTo>
                  <a:lnTo>
                    <a:pt x="11" y="15"/>
                  </a:lnTo>
                  <a:lnTo>
                    <a:pt x="10" y="18"/>
                  </a:lnTo>
                  <a:cubicBezTo>
                    <a:pt x="10" y="21"/>
                    <a:pt x="10" y="24"/>
                    <a:pt x="12" y="26"/>
                  </a:cubicBezTo>
                  <a:cubicBezTo>
                    <a:pt x="13" y="28"/>
                    <a:pt x="15" y="28"/>
                    <a:pt x="17" y="28"/>
                  </a:cubicBezTo>
                  <a:cubicBezTo>
                    <a:pt x="17" y="31"/>
                    <a:pt x="18" y="35"/>
                    <a:pt x="18" y="38"/>
                  </a:cubicBezTo>
                  <a:lnTo>
                    <a:pt x="18" y="38"/>
                  </a:lnTo>
                  <a:lnTo>
                    <a:pt x="19" y="41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1" y="42"/>
                  </a:lnTo>
                  <a:cubicBezTo>
                    <a:pt x="21" y="39"/>
                    <a:pt x="20" y="36"/>
                    <a:pt x="20" y="33"/>
                  </a:cubicBezTo>
                  <a:cubicBezTo>
                    <a:pt x="20" y="31"/>
                    <a:pt x="20" y="29"/>
                    <a:pt x="20" y="26"/>
                  </a:cubicBezTo>
                  <a:lnTo>
                    <a:pt x="22" y="2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5" y="25"/>
                  </a:lnTo>
                  <a:lnTo>
                    <a:pt x="29" y="27"/>
                  </a:lnTo>
                  <a:lnTo>
                    <a:pt x="33" y="24"/>
                  </a:lnTo>
                  <a:cubicBezTo>
                    <a:pt x="34" y="23"/>
                    <a:pt x="34" y="21"/>
                    <a:pt x="34" y="19"/>
                  </a:cubicBezTo>
                  <a:cubicBezTo>
                    <a:pt x="34" y="16"/>
                    <a:pt x="33" y="14"/>
                    <a:pt x="32" y="11"/>
                  </a:cubicBezTo>
                  <a:lnTo>
                    <a:pt x="34" y="11"/>
                  </a:lnTo>
                  <a:lnTo>
                    <a:pt x="34" y="9"/>
                  </a:lnTo>
                  <a:lnTo>
                    <a:pt x="32" y="8"/>
                  </a:lnTo>
                  <a:lnTo>
                    <a:pt x="30" y="5"/>
                  </a:lnTo>
                  <a:lnTo>
                    <a:pt x="29" y="7"/>
                  </a:lnTo>
                  <a:lnTo>
                    <a:pt x="28" y="9"/>
                  </a:lnTo>
                  <a:lnTo>
                    <a:pt x="29" y="12"/>
                  </a:lnTo>
                  <a:cubicBezTo>
                    <a:pt x="30" y="14"/>
                    <a:pt x="31" y="17"/>
                    <a:pt x="31" y="20"/>
                  </a:cubicBezTo>
                  <a:lnTo>
                    <a:pt x="30" y="22"/>
                  </a:lnTo>
                  <a:lnTo>
                    <a:pt x="27" y="21"/>
                  </a:lnTo>
                  <a:lnTo>
                    <a:pt x="25" y="19"/>
                  </a:lnTo>
                  <a:cubicBezTo>
                    <a:pt x="25" y="16"/>
                    <a:pt x="24" y="14"/>
                    <a:pt x="24" y="12"/>
                  </a:cubicBezTo>
                  <a:cubicBezTo>
                    <a:pt x="25" y="9"/>
                    <a:pt x="24" y="7"/>
                    <a:pt x="22" y="5"/>
                  </a:cubicBezTo>
                  <a:lnTo>
                    <a:pt x="21" y="6"/>
                  </a:lnTo>
                  <a:cubicBezTo>
                    <a:pt x="20" y="8"/>
                    <a:pt x="20" y="10"/>
                    <a:pt x="21" y="11"/>
                  </a:cubicBezTo>
                  <a:cubicBezTo>
                    <a:pt x="21" y="13"/>
                    <a:pt x="22" y="16"/>
                    <a:pt x="22" y="18"/>
                  </a:cubicBezTo>
                  <a:lnTo>
                    <a:pt x="20" y="22"/>
                  </a:lnTo>
                  <a:lnTo>
                    <a:pt x="19" y="21"/>
                  </a:lnTo>
                  <a:lnTo>
                    <a:pt x="19" y="19"/>
                  </a:lnTo>
                  <a:cubicBezTo>
                    <a:pt x="19" y="16"/>
                    <a:pt x="18" y="13"/>
                    <a:pt x="18" y="10"/>
                  </a:cubicBezTo>
                  <a:lnTo>
                    <a:pt x="19" y="8"/>
                  </a:lnTo>
                  <a:cubicBezTo>
                    <a:pt x="19" y="6"/>
                    <a:pt x="19" y="5"/>
                    <a:pt x="18" y="3"/>
                  </a:cubicBezTo>
                  <a:lnTo>
                    <a:pt x="16" y="1"/>
                  </a:lnTo>
                  <a:lnTo>
                    <a:pt x="14" y="4"/>
                  </a:lnTo>
                  <a:lnTo>
                    <a:pt x="15" y="6"/>
                  </a:lnTo>
                  <a:cubicBezTo>
                    <a:pt x="15" y="8"/>
                    <a:pt x="16" y="10"/>
                    <a:pt x="16" y="11"/>
                  </a:cubicBezTo>
                  <a:cubicBezTo>
                    <a:pt x="16" y="13"/>
                    <a:pt x="16" y="15"/>
                    <a:pt x="16" y="17"/>
                  </a:cubicBezTo>
                  <a:cubicBezTo>
                    <a:pt x="16" y="19"/>
                    <a:pt x="17" y="21"/>
                    <a:pt x="17" y="23"/>
                  </a:cubicBezTo>
                  <a:lnTo>
                    <a:pt x="15" y="22"/>
                  </a:lnTo>
                  <a:lnTo>
                    <a:pt x="13" y="19"/>
                  </a:lnTo>
                  <a:lnTo>
                    <a:pt x="13" y="18"/>
                  </a:lnTo>
                  <a:lnTo>
                    <a:pt x="12" y="15"/>
                  </a:lnTo>
                  <a:lnTo>
                    <a:pt x="13" y="11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0" y="8"/>
                  </a:lnTo>
                  <a:cubicBezTo>
                    <a:pt x="9" y="10"/>
                    <a:pt x="8" y="11"/>
                    <a:pt x="7" y="13"/>
                  </a:cubicBezTo>
                  <a:lnTo>
                    <a:pt x="7" y="13"/>
                  </a:lnTo>
                  <a:cubicBezTo>
                    <a:pt x="6" y="16"/>
                    <a:pt x="7" y="19"/>
                    <a:pt x="6" y="22"/>
                  </a:cubicBezTo>
                  <a:lnTo>
                    <a:pt x="4" y="23"/>
                  </a:lnTo>
                  <a:lnTo>
                    <a:pt x="3" y="21"/>
                  </a:lnTo>
                  <a:cubicBezTo>
                    <a:pt x="2" y="19"/>
                    <a:pt x="1" y="16"/>
                    <a:pt x="1" y="14"/>
                  </a:cubicBezTo>
                  <a:lnTo>
                    <a:pt x="1" y="9"/>
                  </a:lnTo>
                  <a:lnTo>
                    <a:pt x="1" y="9"/>
                  </a:lnTo>
                  <a:cubicBezTo>
                    <a:pt x="0" y="11"/>
                    <a:pt x="0" y="13"/>
                    <a:pt x="0" y="14"/>
                  </a:cubicBezTo>
                  <a:lnTo>
                    <a:pt x="0" y="14"/>
                  </a:lnTo>
                  <a:cubicBezTo>
                    <a:pt x="0" y="18"/>
                    <a:pt x="0" y="22"/>
                    <a:pt x="2" y="26"/>
                  </a:cubicBezTo>
                  <a:lnTo>
                    <a:pt x="4" y="27"/>
                  </a:lnTo>
                  <a:close/>
                  <a:moveTo>
                    <a:pt x="24" y="5"/>
                  </a:moveTo>
                  <a:lnTo>
                    <a:pt x="26" y="5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30" y="4"/>
                  </a:lnTo>
                  <a:lnTo>
                    <a:pt x="29" y="2"/>
                  </a:lnTo>
                  <a:lnTo>
                    <a:pt x="28" y="4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3"/>
                  </a:lnTo>
                  <a:lnTo>
                    <a:pt x="24" y="5"/>
                  </a:lnTo>
                  <a:close/>
                  <a:moveTo>
                    <a:pt x="58" y="10"/>
                  </a:moveTo>
                  <a:lnTo>
                    <a:pt x="59" y="10"/>
                  </a:lnTo>
                  <a:lnTo>
                    <a:pt x="59" y="8"/>
                  </a:lnTo>
                  <a:lnTo>
                    <a:pt x="60" y="5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5" y="4"/>
                  </a:lnTo>
                  <a:cubicBezTo>
                    <a:pt x="54" y="6"/>
                    <a:pt x="54" y="8"/>
                    <a:pt x="56" y="9"/>
                  </a:cubicBezTo>
                  <a:cubicBezTo>
                    <a:pt x="53" y="12"/>
                    <a:pt x="51" y="14"/>
                    <a:pt x="48" y="16"/>
                  </a:cubicBezTo>
                  <a:lnTo>
                    <a:pt x="45" y="18"/>
                  </a:lnTo>
                  <a:lnTo>
                    <a:pt x="45" y="19"/>
                  </a:lnTo>
                  <a:lnTo>
                    <a:pt x="48" y="18"/>
                  </a:lnTo>
                  <a:cubicBezTo>
                    <a:pt x="52" y="16"/>
                    <a:pt x="56" y="14"/>
                    <a:pt x="58" y="10"/>
                  </a:cubicBezTo>
                  <a:moveTo>
                    <a:pt x="57" y="5"/>
                  </a:moveTo>
                  <a:lnTo>
                    <a:pt x="58" y="4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7" y="5"/>
                  </a:lnTo>
                  <a:close/>
                  <a:moveTo>
                    <a:pt x="7" y="3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6" y="9"/>
                  </a:lnTo>
                  <a:cubicBezTo>
                    <a:pt x="7" y="7"/>
                    <a:pt x="8" y="5"/>
                    <a:pt x="8" y="4"/>
                  </a:cubicBezTo>
                  <a:lnTo>
                    <a:pt x="7" y="1"/>
                  </a:lnTo>
                  <a:lnTo>
                    <a:pt x="5" y="1"/>
                  </a:lnTo>
                  <a:lnTo>
                    <a:pt x="4" y="3"/>
                  </a:lnTo>
                  <a:lnTo>
                    <a:pt x="7" y="3"/>
                  </a:lnTo>
                  <a:close/>
                  <a:moveTo>
                    <a:pt x="56" y="17"/>
                  </a:moveTo>
                  <a:lnTo>
                    <a:pt x="55" y="17"/>
                  </a:lnTo>
                  <a:lnTo>
                    <a:pt x="53" y="19"/>
                  </a:lnTo>
                  <a:lnTo>
                    <a:pt x="52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8" y="20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4" y="21"/>
                  </a:lnTo>
                  <a:lnTo>
                    <a:pt x="56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084" name="picture 1084"/>
          <p:cNvPicPr>
            <a:picLocks noChangeAspect="1"/>
          </p:cNvPicPr>
          <p:nvPr/>
        </p:nvPicPr>
        <p:blipFill>
          <a:blip r:embed="rId120"/>
          <a:stretch>
            <a:fillRect/>
          </a:stretch>
        </p:blipFill>
        <p:spPr>
          <a:xfrm rot="21600000">
            <a:off x="2148737" y="9046197"/>
            <a:ext cx="241134" cy="160997"/>
          </a:xfrm>
          <a:prstGeom prst="rect">
            <a:avLst/>
          </a:prstGeom>
        </p:spPr>
      </p:pic>
      <p:pic>
        <p:nvPicPr>
          <p:cNvPr id="1086" name="picture 1086"/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 rot="21600000">
            <a:off x="2148737" y="7623429"/>
            <a:ext cx="241185" cy="160162"/>
          </a:xfrm>
          <a:prstGeom prst="rect">
            <a:avLst/>
          </a:prstGeom>
        </p:spPr>
      </p:pic>
      <p:pic>
        <p:nvPicPr>
          <p:cNvPr id="1088" name="picture 1088"/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 rot="21600000">
            <a:off x="4571029" y="2620233"/>
            <a:ext cx="263512" cy="139471"/>
          </a:xfrm>
          <a:prstGeom prst="rect">
            <a:avLst/>
          </a:prstGeom>
        </p:spPr>
      </p:pic>
      <p:sp>
        <p:nvSpPr>
          <p:cNvPr id="1090" name="textbox 1090"/>
          <p:cNvSpPr/>
          <p:nvPr/>
        </p:nvSpPr>
        <p:spPr>
          <a:xfrm>
            <a:off x="8871384" y="3511303"/>
            <a:ext cx="416559" cy="1168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66000"/>
              </a:lnSpc>
            </a:pPr>
            <a:r>
              <a:rPr sz="900" kern="0" spc="1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r>
              <a:rPr sz="9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900" kern="0" spc="1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r>
              <a:rPr sz="900" kern="0" spc="7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900" kern="0" spc="1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092" name="picture 1092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 rot="21600000">
            <a:off x="974001" y="5466930"/>
            <a:ext cx="263729" cy="132139"/>
          </a:xfrm>
          <a:prstGeom prst="rect">
            <a:avLst/>
          </a:prstGeom>
        </p:spPr>
      </p:pic>
      <p:sp>
        <p:nvSpPr>
          <p:cNvPr id="1094" name="textbox 1094"/>
          <p:cNvSpPr/>
          <p:nvPr/>
        </p:nvSpPr>
        <p:spPr>
          <a:xfrm>
            <a:off x="8426373" y="5739336"/>
            <a:ext cx="285750" cy="12128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765" algn="l" rtl="0" eaLnBrk="0">
              <a:lnSpc>
                <a:spcPct val="67000"/>
              </a:lnSpc>
              <a:spcBef>
                <a:spcPts val="0"/>
              </a:spcBef>
            </a:pPr>
            <a:r>
              <a:rPr sz="7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</a:t>
            </a:r>
            <a:r>
              <a:rPr sz="700" kern="0" spc="8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096" name="path 1096"/>
          <p:cNvSpPr/>
          <p:nvPr/>
        </p:nvSpPr>
        <p:spPr>
          <a:xfrm>
            <a:off x="8591601" y="5787754"/>
            <a:ext cx="35458" cy="43612"/>
          </a:xfrm>
          <a:custGeom>
            <a:avLst/>
            <a:gdLst/>
            <a:ahLst/>
            <a:cxnLst/>
            <a:rect l="0" t="0" r="0" b="0"/>
            <a:pathLst>
              <a:path w="55" h="68">
                <a:moveTo>
                  <a:pt x="20" y="57"/>
                </a:moveTo>
                <a:cubicBezTo>
                  <a:pt x="33" y="55"/>
                  <a:pt x="38" y="51"/>
                  <a:pt x="44" y="38"/>
                </a:cubicBezTo>
                <a:cubicBezTo>
                  <a:pt x="47" y="31"/>
                  <a:pt x="47" y="23"/>
                  <a:pt x="41" y="11"/>
                </a:cubicBezTo>
                <a:cubicBezTo>
                  <a:pt x="33" y="25"/>
                  <a:pt x="27" y="25"/>
                  <a:pt x="20" y="31"/>
                </a:cubicBezTo>
                <a:cubicBezTo>
                  <a:pt x="12" y="39"/>
                  <a:pt x="15" y="47"/>
                  <a:pt x="15" y="57"/>
                </a:cubicBezTo>
                <a:lnTo>
                  <a:pt x="20" y="57"/>
                </a:lnTo>
                <a:close/>
                <a:moveTo>
                  <a:pt x="17" y="67"/>
                </a:moveTo>
                <a:cubicBezTo>
                  <a:pt x="4" y="63"/>
                  <a:pt x="0" y="54"/>
                  <a:pt x="0" y="44"/>
                </a:cubicBezTo>
                <a:cubicBezTo>
                  <a:pt x="0" y="25"/>
                  <a:pt x="11" y="1"/>
                  <a:pt x="31" y="0"/>
                </a:cubicBezTo>
                <a:cubicBezTo>
                  <a:pt x="36" y="9"/>
                  <a:pt x="55" y="3"/>
                  <a:pt x="54" y="22"/>
                </a:cubicBezTo>
                <a:cubicBezTo>
                  <a:pt x="54" y="27"/>
                  <a:pt x="54" y="30"/>
                  <a:pt x="52" y="33"/>
                </a:cubicBezTo>
                <a:cubicBezTo>
                  <a:pt x="49" y="43"/>
                  <a:pt x="44" y="51"/>
                  <a:pt x="41" y="59"/>
                </a:cubicBezTo>
                <a:cubicBezTo>
                  <a:pt x="39" y="62"/>
                  <a:pt x="38" y="63"/>
                  <a:pt x="36" y="63"/>
                </a:cubicBezTo>
                <a:cubicBezTo>
                  <a:pt x="33" y="65"/>
                  <a:pt x="31" y="63"/>
                  <a:pt x="30" y="68"/>
                </a:cubicBezTo>
                <a:lnTo>
                  <a:pt x="20" y="68"/>
                </a:lnTo>
                <a:cubicBezTo>
                  <a:pt x="20" y="68"/>
                  <a:pt x="19" y="67"/>
                  <a:pt x="17" y="67"/>
                </a:cubicBezTo>
              </a:path>
            </a:pathLst>
          </a:custGeom>
          <a:solidFill>
            <a:srgbClr val="189D4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98" name="picture 1098"/>
          <p:cNvPicPr>
            <a:picLocks noChangeAspect="1"/>
          </p:cNvPicPr>
          <p:nvPr/>
        </p:nvPicPr>
        <p:blipFill>
          <a:blip r:embed="rId124"/>
          <a:stretch>
            <a:fillRect/>
          </a:stretch>
        </p:blipFill>
        <p:spPr>
          <a:xfrm rot="21600000">
            <a:off x="4284305" y="2558219"/>
            <a:ext cx="247993" cy="124003"/>
          </a:xfrm>
          <a:prstGeom prst="rect">
            <a:avLst/>
          </a:prstGeom>
        </p:spPr>
      </p:pic>
      <p:grpSp>
        <p:nvGrpSpPr>
          <p:cNvPr id="88" name="group 88"/>
          <p:cNvGrpSpPr/>
          <p:nvPr/>
        </p:nvGrpSpPr>
        <p:grpSpPr>
          <a:xfrm rot="21600000">
            <a:off x="9346611" y="4973404"/>
            <a:ext cx="203174" cy="147726"/>
            <a:chOff x="0" y="0"/>
            <a:chExt cx="203174" cy="147726"/>
          </a:xfrm>
        </p:grpSpPr>
        <p:sp>
          <p:nvSpPr>
            <p:cNvPr id="1100" name="path 1100"/>
            <p:cNvSpPr/>
            <p:nvPr/>
          </p:nvSpPr>
          <p:spPr>
            <a:xfrm>
              <a:off x="0" y="0"/>
              <a:ext cx="203174" cy="147726"/>
            </a:xfrm>
            <a:custGeom>
              <a:avLst/>
              <a:gdLst/>
              <a:ahLst/>
              <a:cxnLst/>
              <a:rect l="0" t="0" r="0" b="0"/>
              <a:pathLst>
                <a:path w="319" h="232">
                  <a:moveTo>
                    <a:pt x="88" y="0"/>
                  </a:moveTo>
                  <a:lnTo>
                    <a:pt x="231" y="0"/>
                  </a:lnTo>
                  <a:cubicBezTo>
                    <a:pt x="280" y="0"/>
                    <a:pt x="319" y="33"/>
                    <a:pt x="319" y="74"/>
                  </a:cubicBezTo>
                  <a:cubicBezTo>
                    <a:pt x="319" y="115"/>
                    <a:pt x="280" y="149"/>
                    <a:pt x="231" y="149"/>
                  </a:cubicBezTo>
                  <a:lnTo>
                    <a:pt x="182" y="149"/>
                  </a:lnTo>
                  <a:cubicBezTo>
                    <a:pt x="179" y="149"/>
                    <a:pt x="176" y="151"/>
                    <a:pt x="175" y="153"/>
                  </a:cubicBezTo>
                  <a:lnTo>
                    <a:pt x="159" y="232"/>
                  </a:lnTo>
                  <a:lnTo>
                    <a:pt x="144" y="153"/>
                  </a:lnTo>
                  <a:cubicBezTo>
                    <a:pt x="143" y="151"/>
                    <a:pt x="140" y="149"/>
                    <a:pt x="137" y="149"/>
                  </a:cubicBezTo>
                  <a:lnTo>
                    <a:pt x="88" y="149"/>
                  </a:lnTo>
                  <a:cubicBezTo>
                    <a:pt x="39" y="149"/>
                    <a:pt x="0" y="115"/>
                    <a:pt x="0" y="74"/>
                  </a:cubicBezTo>
                  <a:cubicBezTo>
                    <a:pt x="0" y="33"/>
                    <a:pt x="39" y="0"/>
                    <a:pt x="88" y="0"/>
                  </a:cubicBezTo>
                </a:path>
              </a:pathLst>
            </a:custGeom>
            <a:solidFill>
              <a:srgbClr val="6D9D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02" name="path 1102"/>
            <p:cNvSpPr/>
            <p:nvPr/>
          </p:nvSpPr>
          <p:spPr>
            <a:xfrm>
              <a:off x="101583" y="0"/>
              <a:ext cx="101587" cy="147726"/>
            </a:xfrm>
            <a:custGeom>
              <a:avLst/>
              <a:gdLst/>
              <a:ahLst/>
              <a:cxnLst/>
              <a:rect l="0" t="0" r="0" b="0"/>
              <a:pathLst>
                <a:path w="159" h="232">
                  <a:moveTo>
                    <a:pt x="0" y="0"/>
                  </a:moveTo>
                  <a:lnTo>
                    <a:pt x="71" y="0"/>
                  </a:lnTo>
                  <a:cubicBezTo>
                    <a:pt x="120" y="0"/>
                    <a:pt x="159" y="33"/>
                    <a:pt x="159" y="74"/>
                  </a:cubicBezTo>
                  <a:cubicBezTo>
                    <a:pt x="159" y="115"/>
                    <a:pt x="120" y="149"/>
                    <a:pt x="71" y="149"/>
                  </a:cubicBezTo>
                  <a:lnTo>
                    <a:pt x="22" y="149"/>
                  </a:lnTo>
                  <a:cubicBezTo>
                    <a:pt x="19" y="149"/>
                    <a:pt x="16" y="151"/>
                    <a:pt x="15" y="153"/>
                  </a:cubicBez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BF23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104" name="picture 1104"/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 rot="21600000">
            <a:off x="8124145" y="4123625"/>
            <a:ext cx="151130" cy="187769"/>
          </a:xfrm>
          <a:prstGeom prst="rect">
            <a:avLst/>
          </a:prstGeom>
        </p:spPr>
      </p:pic>
      <p:pic>
        <p:nvPicPr>
          <p:cNvPr id="1106" name="picture 1106"/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 rot="21600000">
            <a:off x="2148737" y="8183321"/>
            <a:ext cx="246824" cy="113309"/>
          </a:xfrm>
          <a:prstGeom prst="rect">
            <a:avLst/>
          </a:prstGeom>
        </p:spPr>
      </p:pic>
      <p:pic>
        <p:nvPicPr>
          <p:cNvPr id="1108" name="picture 1108"/>
          <p:cNvPicPr>
            <a:picLocks noChangeAspect="1"/>
          </p:cNvPicPr>
          <p:nvPr/>
        </p:nvPicPr>
        <p:blipFill>
          <a:blip r:embed="rId127"/>
          <a:stretch>
            <a:fillRect/>
          </a:stretch>
        </p:blipFill>
        <p:spPr>
          <a:xfrm rot="21600000">
            <a:off x="2148737" y="6576390"/>
            <a:ext cx="247789" cy="110223"/>
          </a:xfrm>
          <a:prstGeom prst="rect">
            <a:avLst/>
          </a:prstGeom>
        </p:spPr>
      </p:pic>
      <p:pic>
        <p:nvPicPr>
          <p:cNvPr id="1110" name="picture 1110"/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 rot="21600000">
            <a:off x="2148738" y="6356261"/>
            <a:ext cx="246570" cy="110439"/>
          </a:xfrm>
          <a:prstGeom prst="rect">
            <a:avLst/>
          </a:prstGeom>
        </p:spPr>
      </p:pic>
      <p:sp>
        <p:nvSpPr>
          <p:cNvPr id="1112" name="textbox 1112"/>
          <p:cNvSpPr/>
          <p:nvPr/>
        </p:nvSpPr>
        <p:spPr>
          <a:xfrm>
            <a:off x="11613984" y="5440898"/>
            <a:ext cx="252095" cy="106679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130" algn="l" rtl="0" eaLnBrk="0">
              <a:lnSpc>
                <a:spcPct val="83000"/>
              </a:lnSpc>
              <a:spcBef>
                <a:spcPts val="0"/>
              </a:spcBef>
            </a:pPr>
            <a:r>
              <a:rPr sz="500" kern="0" spc="3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14" name="picture 1114"/>
          <p:cNvPicPr>
            <a:picLocks noChangeAspect="1"/>
          </p:cNvPicPr>
          <p:nvPr/>
        </p:nvPicPr>
        <p:blipFill>
          <a:blip r:embed="rId129"/>
          <a:stretch>
            <a:fillRect/>
          </a:stretch>
        </p:blipFill>
        <p:spPr>
          <a:xfrm rot="21600000">
            <a:off x="7912282" y="3867822"/>
            <a:ext cx="132397" cy="198640"/>
          </a:xfrm>
          <a:prstGeom prst="rect">
            <a:avLst/>
          </a:prstGeom>
        </p:spPr>
      </p:pic>
      <p:sp>
        <p:nvSpPr>
          <p:cNvPr id="1116" name="textbox 1116"/>
          <p:cNvSpPr/>
          <p:nvPr/>
        </p:nvSpPr>
        <p:spPr>
          <a:xfrm>
            <a:off x="11265536" y="5356059"/>
            <a:ext cx="313690" cy="1155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4000"/>
              </a:lnSpc>
            </a:pPr>
            <a:r>
              <a:rPr sz="8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18" name="textbox 1118"/>
          <p:cNvSpPr/>
          <p:nvPr/>
        </p:nvSpPr>
        <p:spPr>
          <a:xfrm>
            <a:off x="9486547" y="4844941"/>
            <a:ext cx="243204" cy="102870"/>
          </a:xfrm>
          <a:prstGeom prst="rect">
            <a:avLst/>
          </a:prstGeom>
          <a:solidFill>
            <a:srgbClr val="FFFFFF">
              <a:alpha val="94901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ct val="80000"/>
              </a:lnSpc>
              <a:spcBef>
                <a:spcPts val="0"/>
              </a:spcBef>
            </a:pPr>
            <a:r>
              <a:rPr sz="5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20" name="textbox 1120"/>
          <p:cNvSpPr/>
          <p:nvPr/>
        </p:nvSpPr>
        <p:spPr>
          <a:xfrm>
            <a:off x="8976304" y="3942546"/>
            <a:ext cx="241934" cy="102235"/>
          </a:xfrm>
          <a:prstGeom prst="rect">
            <a:avLst/>
          </a:prstGeom>
          <a:solidFill>
            <a:srgbClr val="FFFFFF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80000"/>
              </a:lnSpc>
              <a:spcBef>
                <a:spcPts val="0"/>
              </a:spcBef>
            </a:pPr>
            <a:r>
              <a:rPr sz="5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iAicen</a:t>
            </a: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22" name="textbox 1122"/>
          <p:cNvSpPr/>
          <p:nvPr/>
        </p:nvSpPr>
        <p:spPr>
          <a:xfrm>
            <a:off x="4880867" y="4967780"/>
            <a:ext cx="273050" cy="1073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7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r>
              <a:rPr sz="7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</a:t>
            </a:r>
            <a:r>
              <a:rPr sz="700" kern="0" spc="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</a:t>
            </a: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24" name="path 1124"/>
          <p:cNvSpPr/>
          <p:nvPr/>
        </p:nvSpPr>
        <p:spPr>
          <a:xfrm>
            <a:off x="10754403" y="5898638"/>
            <a:ext cx="220995" cy="85751"/>
          </a:xfrm>
          <a:custGeom>
            <a:avLst/>
            <a:gdLst/>
            <a:ahLst/>
            <a:cxnLst/>
            <a:rect l="0" t="0" r="0" b="0"/>
            <a:pathLst>
              <a:path w="348" h="135">
                <a:moveTo>
                  <a:pt x="235" y="131"/>
                </a:moveTo>
                <a:cubicBezTo>
                  <a:pt x="222" y="127"/>
                  <a:pt x="220" y="110"/>
                  <a:pt x="222" y="100"/>
                </a:cubicBezTo>
                <a:cubicBezTo>
                  <a:pt x="224" y="87"/>
                  <a:pt x="228" y="77"/>
                  <a:pt x="232" y="68"/>
                </a:cubicBezTo>
                <a:cubicBezTo>
                  <a:pt x="239" y="57"/>
                  <a:pt x="245" y="49"/>
                  <a:pt x="256" y="41"/>
                </a:cubicBezTo>
                <a:cubicBezTo>
                  <a:pt x="268" y="38"/>
                  <a:pt x="273" y="39"/>
                  <a:pt x="281" y="34"/>
                </a:cubicBezTo>
                <a:cubicBezTo>
                  <a:pt x="285" y="36"/>
                  <a:pt x="285" y="39"/>
                  <a:pt x="285" y="45"/>
                </a:cubicBezTo>
                <a:lnTo>
                  <a:pt x="287" y="57"/>
                </a:lnTo>
                <a:lnTo>
                  <a:pt x="275" y="62"/>
                </a:lnTo>
                <a:lnTo>
                  <a:pt x="275" y="51"/>
                </a:lnTo>
                <a:cubicBezTo>
                  <a:pt x="275" y="47"/>
                  <a:pt x="275" y="45"/>
                  <a:pt x="270" y="47"/>
                </a:cubicBezTo>
                <a:cubicBezTo>
                  <a:pt x="266" y="47"/>
                  <a:pt x="264" y="49"/>
                  <a:pt x="260" y="53"/>
                </a:cubicBezTo>
                <a:cubicBezTo>
                  <a:pt x="247" y="66"/>
                  <a:pt x="241" y="79"/>
                  <a:pt x="243" y="108"/>
                </a:cubicBezTo>
                <a:lnTo>
                  <a:pt x="243" y="112"/>
                </a:lnTo>
                <a:cubicBezTo>
                  <a:pt x="245" y="114"/>
                  <a:pt x="247" y="112"/>
                  <a:pt x="249" y="112"/>
                </a:cubicBezTo>
                <a:cubicBezTo>
                  <a:pt x="252" y="110"/>
                  <a:pt x="260" y="106"/>
                  <a:pt x="268" y="100"/>
                </a:cubicBezTo>
                <a:lnTo>
                  <a:pt x="268" y="106"/>
                </a:lnTo>
                <a:cubicBezTo>
                  <a:pt x="264" y="112"/>
                  <a:pt x="256" y="119"/>
                  <a:pt x="252" y="121"/>
                </a:cubicBezTo>
                <a:cubicBezTo>
                  <a:pt x="247" y="127"/>
                  <a:pt x="241" y="129"/>
                  <a:pt x="235" y="131"/>
                </a:cubicBezTo>
              </a:path>
              <a:path w="348" h="135">
                <a:moveTo>
                  <a:pt x="306" y="114"/>
                </a:moveTo>
                <a:cubicBezTo>
                  <a:pt x="321" y="112"/>
                  <a:pt x="327" y="106"/>
                  <a:pt x="334" y="91"/>
                </a:cubicBezTo>
                <a:cubicBezTo>
                  <a:pt x="338" y="83"/>
                  <a:pt x="338" y="74"/>
                  <a:pt x="330" y="58"/>
                </a:cubicBezTo>
                <a:cubicBezTo>
                  <a:pt x="321" y="76"/>
                  <a:pt x="313" y="76"/>
                  <a:pt x="306" y="83"/>
                </a:cubicBezTo>
                <a:cubicBezTo>
                  <a:pt x="296" y="93"/>
                  <a:pt x="300" y="102"/>
                  <a:pt x="300" y="114"/>
                </a:cubicBezTo>
                <a:lnTo>
                  <a:pt x="306" y="114"/>
                </a:lnTo>
                <a:close/>
                <a:moveTo>
                  <a:pt x="302" y="125"/>
                </a:moveTo>
                <a:cubicBezTo>
                  <a:pt x="287" y="121"/>
                  <a:pt x="281" y="110"/>
                  <a:pt x="281" y="98"/>
                </a:cubicBezTo>
                <a:cubicBezTo>
                  <a:pt x="281" y="76"/>
                  <a:pt x="294" y="47"/>
                  <a:pt x="319" y="45"/>
                </a:cubicBezTo>
                <a:cubicBezTo>
                  <a:pt x="325" y="57"/>
                  <a:pt x="348" y="49"/>
                  <a:pt x="346" y="72"/>
                </a:cubicBezTo>
                <a:cubicBezTo>
                  <a:pt x="346" y="77"/>
                  <a:pt x="346" y="81"/>
                  <a:pt x="344" y="85"/>
                </a:cubicBezTo>
                <a:cubicBezTo>
                  <a:pt x="340" y="97"/>
                  <a:pt x="334" y="106"/>
                  <a:pt x="330" y="116"/>
                </a:cubicBezTo>
                <a:cubicBezTo>
                  <a:pt x="328" y="119"/>
                  <a:pt x="327" y="121"/>
                  <a:pt x="325" y="121"/>
                </a:cubicBezTo>
                <a:cubicBezTo>
                  <a:pt x="321" y="123"/>
                  <a:pt x="319" y="121"/>
                  <a:pt x="317" y="127"/>
                </a:cubicBezTo>
                <a:lnTo>
                  <a:pt x="306" y="127"/>
                </a:lnTo>
                <a:cubicBezTo>
                  <a:pt x="306" y="127"/>
                  <a:pt x="304" y="125"/>
                  <a:pt x="302" y="125"/>
                </a:cubicBezTo>
              </a:path>
              <a:path w="348" h="135">
                <a:moveTo>
                  <a:pt x="205" y="129"/>
                </a:moveTo>
                <a:cubicBezTo>
                  <a:pt x="203" y="129"/>
                  <a:pt x="201" y="127"/>
                  <a:pt x="199" y="125"/>
                </a:cubicBezTo>
                <a:cubicBezTo>
                  <a:pt x="197" y="123"/>
                  <a:pt x="195" y="123"/>
                  <a:pt x="193" y="123"/>
                </a:cubicBezTo>
                <a:cubicBezTo>
                  <a:pt x="192" y="116"/>
                  <a:pt x="192" y="108"/>
                  <a:pt x="192" y="100"/>
                </a:cubicBezTo>
                <a:lnTo>
                  <a:pt x="192" y="79"/>
                </a:lnTo>
                <a:lnTo>
                  <a:pt x="193" y="79"/>
                </a:lnTo>
                <a:lnTo>
                  <a:pt x="199" y="87"/>
                </a:lnTo>
                <a:cubicBezTo>
                  <a:pt x="199" y="83"/>
                  <a:pt x="199" y="78"/>
                  <a:pt x="201" y="74"/>
                </a:cubicBezTo>
                <a:cubicBezTo>
                  <a:pt x="201" y="70"/>
                  <a:pt x="205" y="60"/>
                  <a:pt x="207" y="55"/>
                </a:cubicBezTo>
                <a:cubicBezTo>
                  <a:pt x="209" y="55"/>
                  <a:pt x="211" y="57"/>
                  <a:pt x="212" y="57"/>
                </a:cubicBezTo>
                <a:cubicBezTo>
                  <a:pt x="216" y="60"/>
                  <a:pt x="218" y="64"/>
                  <a:pt x="218" y="70"/>
                </a:cubicBezTo>
                <a:cubicBezTo>
                  <a:pt x="218" y="87"/>
                  <a:pt x="214" y="98"/>
                  <a:pt x="212" y="108"/>
                </a:cubicBezTo>
                <a:cubicBezTo>
                  <a:pt x="212" y="112"/>
                  <a:pt x="212" y="119"/>
                  <a:pt x="211" y="127"/>
                </a:cubicBezTo>
                <a:cubicBezTo>
                  <a:pt x="211" y="127"/>
                  <a:pt x="207" y="129"/>
                  <a:pt x="205" y="129"/>
                </a:cubicBezTo>
              </a:path>
              <a:path w="348" h="135">
                <a:moveTo>
                  <a:pt x="45" y="17"/>
                </a:moveTo>
                <a:cubicBezTo>
                  <a:pt x="43" y="15"/>
                  <a:pt x="41" y="7"/>
                  <a:pt x="36" y="9"/>
                </a:cubicBezTo>
                <a:lnTo>
                  <a:pt x="37" y="7"/>
                </a:lnTo>
                <a:lnTo>
                  <a:pt x="37" y="5"/>
                </a:lnTo>
                <a:cubicBezTo>
                  <a:pt x="37" y="5"/>
                  <a:pt x="49" y="0"/>
                  <a:pt x="55" y="0"/>
                </a:cubicBezTo>
                <a:cubicBezTo>
                  <a:pt x="60" y="0"/>
                  <a:pt x="66" y="3"/>
                  <a:pt x="70" y="7"/>
                </a:cubicBezTo>
                <a:lnTo>
                  <a:pt x="70" y="17"/>
                </a:lnTo>
                <a:cubicBezTo>
                  <a:pt x="68" y="20"/>
                  <a:pt x="68" y="22"/>
                  <a:pt x="66" y="24"/>
                </a:cubicBezTo>
                <a:cubicBezTo>
                  <a:pt x="64" y="26"/>
                  <a:pt x="51" y="32"/>
                  <a:pt x="45" y="22"/>
                </a:cubicBezTo>
                <a:lnTo>
                  <a:pt x="45" y="17"/>
                </a:lnTo>
                <a:close/>
              </a:path>
              <a:path w="348" h="135">
                <a:moveTo>
                  <a:pt x="87" y="77"/>
                </a:moveTo>
                <a:lnTo>
                  <a:pt x="87" y="79"/>
                </a:lnTo>
                <a:cubicBezTo>
                  <a:pt x="87" y="79"/>
                  <a:pt x="89" y="81"/>
                  <a:pt x="91" y="81"/>
                </a:cubicBezTo>
                <a:lnTo>
                  <a:pt x="91" y="79"/>
                </a:lnTo>
                <a:cubicBezTo>
                  <a:pt x="93" y="79"/>
                  <a:pt x="96" y="81"/>
                  <a:pt x="100" y="79"/>
                </a:cubicBezTo>
                <a:lnTo>
                  <a:pt x="104" y="79"/>
                </a:lnTo>
                <a:cubicBezTo>
                  <a:pt x="106" y="77"/>
                  <a:pt x="108" y="77"/>
                  <a:pt x="108" y="76"/>
                </a:cubicBezTo>
                <a:cubicBezTo>
                  <a:pt x="108" y="72"/>
                  <a:pt x="108" y="68"/>
                  <a:pt x="106" y="66"/>
                </a:cubicBezTo>
                <a:cubicBezTo>
                  <a:pt x="106" y="66"/>
                  <a:pt x="96" y="60"/>
                  <a:pt x="93" y="66"/>
                </a:cubicBezTo>
                <a:cubicBezTo>
                  <a:pt x="93" y="66"/>
                  <a:pt x="89" y="68"/>
                  <a:pt x="87" y="77"/>
                </a:cubicBezTo>
              </a:path>
              <a:path w="348" h="135">
                <a:moveTo>
                  <a:pt x="24" y="83"/>
                </a:moveTo>
                <a:cubicBezTo>
                  <a:pt x="13" y="87"/>
                  <a:pt x="5" y="89"/>
                  <a:pt x="0" y="83"/>
                </a:cubicBezTo>
                <a:lnTo>
                  <a:pt x="1" y="81"/>
                </a:lnTo>
                <a:cubicBezTo>
                  <a:pt x="1" y="81"/>
                  <a:pt x="9" y="83"/>
                  <a:pt x="17" y="76"/>
                </a:cubicBezTo>
                <a:cubicBezTo>
                  <a:pt x="17" y="76"/>
                  <a:pt x="18" y="74"/>
                  <a:pt x="20" y="72"/>
                </a:cubicBezTo>
                <a:cubicBezTo>
                  <a:pt x="20" y="72"/>
                  <a:pt x="26" y="64"/>
                  <a:pt x="28" y="59"/>
                </a:cubicBezTo>
                <a:cubicBezTo>
                  <a:pt x="30" y="55"/>
                  <a:pt x="36" y="45"/>
                  <a:pt x="43" y="41"/>
                </a:cubicBezTo>
                <a:lnTo>
                  <a:pt x="60" y="47"/>
                </a:lnTo>
                <a:cubicBezTo>
                  <a:pt x="60" y="66"/>
                  <a:pt x="47" y="83"/>
                  <a:pt x="39" y="100"/>
                </a:cubicBezTo>
                <a:cubicBezTo>
                  <a:pt x="39" y="100"/>
                  <a:pt x="39" y="112"/>
                  <a:pt x="41" y="114"/>
                </a:cubicBezTo>
                <a:lnTo>
                  <a:pt x="45" y="114"/>
                </a:lnTo>
                <a:cubicBezTo>
                  <a:pt x="45" y="114"/>
                  <a:pt x="47" y="112"/>
                  <a:pt x="49" y="112"/>
                </a:cubicBezTo>
                <a:cubicBezTo>
                  <a:pt x="51" y="112"/>
                  <a:pt x="56" y="110"/>
                  <a:pt x="58" y="108"/>
                </a:cubicBezTo>
                <a:cubicBezTo>
                  <a:pt x="62" y="106"/>
                  <a:pt x="70" y="100"/>
                  <a:pt x="76" y="93"/>
                </a:cubicBezTo>
                <a:cubicBezTo>
                  <a:pt x="76" y="93"/>
                  <a:pt x="77" y="98"/>
                  <a:pt x="77" y="100"/>
                </a:cubicBezTo>
                <a:cubicBezTo>
                  <a:pt x="76" y="104"/>
                  <a:pt x="55" y="131"/>
                  <a:pt x="32" y="133"/>
                </a:cubicBezTo>
                <a:lnTo>
                  <a:pt x="22" y="133"/>
                </a:lnTo>
                <a:cubicBezTo>
                  <a:pt x="22" y="133"/>
                  <a:pt x="5" y="135"/>
                  <a:pt x="24" y="83"/>
                </a:cubicBezTo>
              </a:path>
            </a:pathLst>
          </a:custGeom>
          <a:solidFill>
            <a:srgbClr val="189D4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26" name="textbox 1126"/>
          <p:cNvSpPr/>
          <p:nvPr/>
        </p:nvSpPr>
        <p:spPr>
          <a:xfrm>
            <a:off x="8124311" y="5640551"/>
            <a:ext cx="208915" cy="8890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415" algn="l" rtl="0" eaLnBrk="0">
              <a:lnSpc>
                <a:spcPct val="86000"/>
              </a:lnSpc>
            </a:pPr>
            <a:r>
              <a:rPr sz="400" kern="0" spc="3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28" name="picture 1128"/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 rot="21600000">
            <a:off x="12870907" y="7939357"/>
            <a:ext cx="132397" cy="139014"/>
          </a:xfrm>
          <a:prstGeom prst="rect">
            <a:avLst/>
          </a:prstGeom>
        </p:spPr>
      </p:pic>
      <p:pic>
        <p:nvPicPr>
          <p:cNvPr id="1130" name="picture 1130"/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 rot="21600000">
            <a:off x="12870907" y="7939357"/>
            <a:ext cx="132397" cy="139014"/>
          </a:xfrm>
          <a:prstGeom prst="rect">
            <a:avLst/>
          </a:prstGeom>
        </p:spPr>
      </p:pic>
      <p:pic>
        <p:nvPicPr>
          <p:cNvPr id="1132" name="picture 1132"/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 rot="21600000">
            <a:off x="974000" y="5914555"/>
            <a:ext cx="951102" cy="19151"/>
          </a:xfrm>
          <a:prstGeom prst="rect">
            <a:avLst/>
          </a:prstGeom>
        </p:spPr>
      </p:pic>
      <p:pic>
        <p:nvPicPr>
          <p:cNvPr id="1134" name="picture 1134"/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 rot="21600000">
            <a:off x="2148725" y="7852168"/>
            <a:ext cx="951102" cy="19138"/>
          </a:xfrm>
          <a:prstGeom prst="rect">
            <a:avLst/>
          </a:prstGeom>
        </p:spPr>
      </p:pic>
      <p:pic>
        <p:nvPicPr>
          <p:cNvPr id="1136" name="picture 1136"/>
          <p:cNvPicPr>
            <a:picLocks noChangeAspect="1"/>
          </p:cNvPicPr>
          <p:nvPr/>
        </p:nvPicPr>
        <p:blipFill>
          <a:blip r:embed="rId132"/>
          <a:stretch>
            <a:fillRect/>
          </a:stretch>
        </p:blipFill>
        <p:spPr>
          <a:xfrm rot="21600000">
            <a:off x="974000" y="4719447"/>
            <a:ext cx="951102" cy="19138"/>
          </a:xfrm>
          <a:prstGeom prst="rect">
            <a:avLst/>
          </a:prstGeom>
        </p:spPr>
      </p:pic>
      <p:pic>
        <p:nvPicPr>
          <p:cNvPr id="1138" name="picture 1138"/>
          <p:cNvPicPr>
            <a:picLocks noChangeAspect="1"/>
          </p:cNvPicPr>
          <p:nvPr/>
        </p:nvPicPr>
        <p:blipFill>
          <a:blip r:embed="rId133"/>
          <a:stretch>
            <a:fillRect/>
          </a:stretch>
        </p:blipFill>
        <p:spPr>
          <a:xfrm rot="21600000">
            <a:off x="2148725" y="6209030"/>
            <a:ext cx="951102" cy="19138"/>
          </a:xfrm>
          <a:prstGeom prst="rect">
            <a:avLst/>
          </a:prstGeom>
        </p:spPr>
      </p:pic>
      <p:sp>
        <p:nvSpPr>
          <p:cNvPr id="1140" name="textbox 1140"/>
          <p:cNvSpPr/>
          <p:nvPr/>
        </p:nvSpPr>
        <p:spPr>
          <a:xfrm>
            <a:off x="11761503" y="4612382"/>
            <a:ext cx="439419" cy="666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3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</a:t>
            </a:r>
            <a:r>
              <a:rPr sz="3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3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nJ</a:t>
            </a:r>
            <a:r>
              <a:rPr sz="300" kern="0" spc="1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for</a:t>
            </a:r>
            <a:r>
              <a:rPr sz="3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300" kern="0" spc="2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crfcction</a:t>
            </a: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42" name="picture 1142"/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 rot="21600000">
            <a:off x="8508102" y="3854577"/>
            <a:ext cx="139013" cy="105918"/>
          </a:xfrm>
          <a:prstGeom prst="rect">
            <a:avLst/>
          </a:prstGeom>
        </p:spPr>
      </p:pic>
      <p:pic>
        <p:nvPicPr>
          <p:cNvPr id="1144" name="picture 1144"/>
          <p:cNvPicPr>
            <a:picLocks noChangeAspect="1"/>
          </p:cNvPicPr>
          <p:nvPr/>
        </p:nvPicPr>
        <p:blipFill>
          <a:blip r:embed="rId135"/>
          <a:stretch>
            <a:fillRect/>
          </a:stretch>
        </p:blipFill>
        <p:spPr>
          <a:xfrm rot="21600000">
            <a:off x="4981739" y="2612483"/>
            <a:ext cx="139522" cy="100723"/>
          </a:xfrm>
          <a:prstGeom prst="rect">
            <a:avLst/>
          </a:prstGeom>
        </p:spPr>
      </p:pic>
      <p:sp>
        <p:nvSpPr>
          <p:cNvPr id="1146" name="textbox 1146"/>
          <p:cNvSpPr/>
          <p:nvPr/>
        </p:nvSpPr>
        <p:spPr>
          <a:xfrm>
            <a:off x="9776204" y="5424184"/>
            <a:ext cx="236220" cy="914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2000"/>
              </a:lnSpc>
            </a:pPr>
            <a:r>
              <a:rPr sz="600" kern="0" spc="-1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iAicen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48" name="textbox 1148"/>
          <p:cNvSpPr/>
          <p:nvPr/>
        </p:nvSpPr>
        <p:spPr>
          <a:xfrm>
            <a:off x="9358751" y="4982867"/>
            <a:ext cx="179070" cy="7620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74000"/>
              </a:lnSpc>
            </a:pPr>
            <a:r>
              <a:rPr sz="400" kern="0" spc="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150" name="picture 1150"/>
          <p:cNvPicPr>
            <a:picLocks noChangeAspect="1"/>
          </p:cNvPicPr>
          <p:nvPr/>
        </p:nvPicPr>
        <p:blipFill>
          <a:blip r:embed="rId136"/>
          <a:stretch>
            <a:fillRect/>
          </a:stretch>
        </p:blipFill>
        <p:spPr>
          <a:xfrm rot="21600000">
            <a:off x="2199937" y="8628326"/>
            <a:ext cx="110896" cy="110934"/>
          </a:xfrm>
          <a:prstGeom prst="rect">
            <a:avLst/>
          </a:prstGeom>
        </p:spPr>
      </p:pic>
      <p:pic>
        <p:nvPicPr>
          <p:cNvPr id="1152" name="picture 1152"/>
          <p:cNvPicPr>
            <a:picLocks noChangeAspect="1"/>
          </p:cNvPicPr>
          <p:nvPr/>
        </p:nvPicPr>
        <p:blipFill>
          <a:blip r:embed="rId137"/>
          <a:stretch>
            <a:fillRect/>
          </a:stretch>
        </p:blipFill>
        <p:spPr>
          <a:xfrm rot="21600000">
            <a:off x="12923857" y="7939363"/>
            <a:ext cx="79451" cy="139001"/>
          </a:xfrm>
          <a:prstGeom prst="rect">
            <a:avLst/>
          </a:prstGeom>
        </p:spPr>
      </p:pic>
      <p:pic>
        <p:nvPicPr>
          <p:cNvPr id="1154" name="picture 1154"/>
          <p:cNvPicPr>
            <a:picLocks noChangeAspect="1"/>
          </p:cNvPicPr>
          <p:nvPr/>
        </p:nvPicPr>
        <p:blipFill>
          <a:blip r:embed="rId138"/>
          <a:stretch>
            <a:fillRect/>
          </a:stretch>
        </p:blipFill>
        <p:spPr>
          <a:xfrm rot="21600000">
            <a:off x="1012358" y="5063068"/>
            <a:ext cx="123746" cy="88481"/>
          </a:xfrm>
          <a:prstGeom prst="rect">
            <a:avLst/>
          </a:prstGeom>
        </p:spPr>
      </p:pic>
      <p:sp>
        <p:nvSpPr>
          <p:cNvPr id="1156" name="path 1156"/>
          <p:cNvSpPr/>
          <p:nvPr/>
        </p:nvSpPr>
        <p:spPr>
          <a:xfrm>
            <a:off x="2222503" y="8410689"/>
            <a:ext cx="94678" cy="94640"/>
          </a:xfrm>
          <a:custGeom>
            <a:avLst/>
            <a:gdLst/>
            <a:ahLst/>
            <a:cxnLst/>
            <a:rect l="0" t="0" r="0" b="0"/>
            <a:pathLst>
              <a:path w="149" h="149">
                <a:moveTo>
                  <a:pt x="74" y="0"/>
                </a:moveTo>
                <a:cubicBezTo>
                  <a:pt x="115" y="0"/>
                  <a:pt x="149" y="33"/>
                  <a:pt x="149" y="74"/>
                </a:cubicBezTo>
                <a:cubicBezTo>
                  <a:pt x="149" y="115"/>
                  <a:pt x="115" y="149"/>
                  <a:pt x="74" y="149"/>
                </a:cubicBezTo>
                <a:cubicBezTo>
                  <a:pt x="33" y="149"/>
                  <a:pt x="0" y="115"/>
                  <a:pt x="0" y="74"/>
                </a:cubicBezTo>
                <a:cubicBezTo>
                  <a:pt x="0" y="33"/>
                  <a:pt x="33" y="0"/>
                  <a:pt x="74" y="0"/>
                </a:cubicBezTo>
              </a:path>
            </a:pathLst>
          </a:custGeom>
          <a:solidFill>
            <a:srgbClr val="E5001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58" name="picture 1158"/>
          <p:cNvPicPr>
            <a:picLocks noChangeAspect="1"/>
          </p:cNvPicPr>
          <p:nvPr/>
        </p:nvPicPr>
        <p:blipFill>
          <a:blip r:embed="rId139"/>
          <a:stretch>
            <a:fillRect/>
          </a:stretch>
        </p:blipFill>
        <p:spPr>
          <a:xfrm rot="21600000">
            <a:off x="11094266" y="5170331"/>
            <a:ext cx="92685" cy="92112"/>
          </a:xfrm>
          <a:prstGeom prst="rect">
            <a:avLst/>
          </a:prstGeom>
        </p:spPr>
      </p:pic>
      <p:pic>
        <p:nvPicPr>
          <p:cNvPr id="1160" name="picture 1160"/>
          <p:cNvPicPr>
            <a:picLocks noChangeAspect="1"/>
          </p:cNvPicPr>
          <p:nvPr/>
        </p:nvPicPr>
        <p:blipFill>
          <a:blip r:embed="rId140"/>
          <a:stretch>
            <a:fillRect/>
          </a:stretch>
        </p:blipFill>
        <p:spPr>
          <a:xfrm rot="21600000">
            <a:off x="8527809" y="5911267"/>
            <a:ext cx="82474" cy="82016"/>
          </a:xfrm>
          <a:prstGeom prst="rect">
            <a:avLst/>
          </a:prstGeom>
        </p:spPr>
      </p:pic>
      <p:sp>
        <p:nvSpPr>
          <p:cNvPr id="1162" name="path 1162"/>
          <p:cNvSpPr/>
          <p:nvPr/>
        </p:nvSpPr>
        <p:spPr>
          <a:xfrm>
            <a:off x="8916654" y="3493158"/>
            <a:ext cx="30822" cy="29147"/>
          </a:xfrm>
          <a:custGeom>
            <a:avLst/>
            <a:gdLst/>
            <a:ahLst/>
            <a:cxnLst/>
            <a:rect l="0" t="0" r="0" b="0"/>
            <a:pathLst>
              <a:path w="48" h="45">
                <a:moveTo>
                  <a:pt x="13" y="24"/>
                </a:moveTo>
                <a:cubicBezTo>
                  <a:pt x="10" y="21"/>
                  <a:pt x="8" y="10"/>
                  <a:pt x="0" y="13"/>
                </a:cubicBezTo>
                <a:lnTo>
                  <a:pt x="2" y="10"/>
                </a:lnTo>
                <a:lnTo>
                  <a:pt x="2" y="8"/>
                </a:lnTo>
                <a:cubicBezTo>
                  <a:pt x="2" y="8"/>
                  <a:pt x="18" y="0"/>
                  <a:pt x="26" y="0"/>
                </a:cubicBezTo>
                <a:cubicBezTo>
                  <a:pt x="35" y="0"/>
                  <a:pt x="43" y="5"/>
                  <a:pt x="48" y="10"/>
                </a:cubicBezTo>
                <a:lnTo>
                  <a:pt x="48" y="24"/>
                </a:lnTo>
                <a:cubicBezTo>
                  <a:pt x="45" y="29"/>
                  <a:pt x="45" y="32"/>
                  <a:pt x="43" y="35"/>
                </a:cubicBezTo>
                <a:cubicBezTo>
                  <a:pt x="40" y="37"/>
                  <a:pt x="21" y="45"/>
                  <a:pt x="13" y="32"/>
                </a:cubicBezTo>
                <a:lnTo>
                  <a:pt x="13" y="24"/>
                </a:lnTo>
                <a:close/>
              </a:path>
            </a:pathLst>
          </a:custGeom>
          <a:solidFill>
            <a:srgbClr val="189D4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64" name="textbox 1164"/>
          <p:cNvSpPr/>
          <p:nvPr/>
        </p:nvSpPr>
        <p:spPr>
          <a:xfrm>
            <a:off x="12264746" y="4441769"/>
            <a:ext cx="56514" cy="412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25"/>
              </a:lnSpc>
            </a:pPr>
            <a:r>
              <a:rPr sz="100" kern="0" spc="40" dirty="0">
                <a:solidFill>
                  <a:srgbClr val="189D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picture 11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50851"/>
            <a:ext cx="7667993" cy="5337822"/>
          </a:xfrm>
          <a:prstGeom prst="rect">
            <a:avLst/>
          </a:prstGeom>
        </p:spPr>
      </p:pic>
      <p:grpSp>
        <p:nvGrpSpPr>
          <p:cNvPr id="90" name="group 90"/>
          <p:cNvGrpSpPr/>
          <p:nvPr/>
        </p:nvGrpSpPr>
        <p:grpSpPr>
          <a:xfrm rot="21600000">
            <a:off x="3555" y="50851"/>
            <a:ext cx="7667993" cy="5326684"/>
            <a:chOff x="0" y="0"/>
            <a:chExt cx="7667993" cy="5326684"/>
          </a:xfrm>
        </p:grpSpPr>
        <p:pic>
          <p:nvPicPr>
            <p:cNvPr id="1168" name="picture 11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667993" cy="5326684"/>
            </a:xfrm>
            <a:prstGeom prst="rect">
              <a:avLst/>
            </a:prstGeom>
          </p:spPr>
        </p:pic>
        <p:sp>
          <p:nvSpPr>
            <p:cNvPr id="1170" name="textbox 1170"/>
            <p:cNvSpPr/>
            <p:nvPr/>
          </p:nvSpPr>
          <p:spPr>
            <a:xfrm>
              <a:off x="-12700" y="-12700"/>
              <a:ext cx="7693659" cy="536829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814070" algn="l" rtl="0" eaLnBrk="0">
                <a:lnSpc>
                  <a:spcPct val="91000"/>
                </a:lnSpc>
              </a:pPr>
              <a:r>
                <a:rPr sz="6000" kern="0" spc="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招商区域</a:t>
              </a:r>
              <a:endParaRPr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73760" algn="l" rtl="0" eaLnBrk="0">
                <a:lnSpc>
                  <a:spcPct val="98000"/>
                </a:lnSpc>
                <a:spcBef>
                  <a:spcPts val="1375"/>
                </a:spcBef>
              </a:pPr>
              <a:r>
                <a:rPr sz="1300" kern="0" spc="-5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国代招商：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72490" algn="l" rtl="0" eaLnBrk="0">
                <a:lnSpc>
                  <a:spcPct val="91000"/>
                </a:lnSpc>
                <a:spcBef>
                  <a:spcPts val="140"/>
                </a:spcBef>
              </a:pP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欧洲：捷克、奥地利、匈牙利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6140" indent="-635" algn="l" rtl="0" eaLnBrk="0">
                <a:lnSpc>
                  <a:spcPct val="96000"/>
                </a:lnSpc>
                <a:spcBef>
                  <a:spcPts val="115"/>
                </a:spcBef>
              </a:pP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亚洲：泰国、哈萨克斯坦、俄罗斯、马来西亚、印尼、乌克兰、白俄罗斯、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格鲁吉亚</a:t>
              </a: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非洲：埃塞俄比亚、摩洛哥、乌干达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、安哥拉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5505" algn="l" rtl="0" eaLnBrk="0">
                <a:lnSpc>
                  <a:spcPct val="91000"/>
                </a:lnSpc>
                <a:spcBef>
                  <a:spcPts val="130"/>
                </a:spcBef>
              </a:pP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美洲：多米尼加、秘鲁、智利、厄瓜多尔、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阿根廷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75665" algn="l" rtl="0" eaLnBrk="0">
                <a:lnSpc>
                  <a:spcPct val="91000"/>
                </a:lnSpc>
                <a:spcBef>
                  <a:spcPts val="130"/>
                </a:spcBef>
              </a:pP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中东：阿联酋，伊朗，伊拉克，阿曼，卡塔尔，以色列，约旦，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阿富汗，巴林，巴勒斯坦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0000"/>
                </a:lnSpc>
              </a:pP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7410" algn="l" rtl="0" eaLnBrk="0">
                <a:lnSpc>
                  <a:spcPct val="82000"/>
                </a:lnSpc>
                <a:spcBef>
                  <a:spcPts val="370"/>
                </a:spcBef>
              </a:pPr>
              <a:r>
                <a:rPr sz="1300" kern="0" spc="-1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二级代理招商：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72490" algn="l" rtl="0" eaLnBrk="0">
                <a:lnSpc>
                  <a:spcPts val="1570"/>
                </a:lnSpc>
              </a:pPr>
              <a:r>
                <a:rPr sz="1300" kern="0" spc="-2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欧洲：保加利亚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5505" algn="l" rtl="0" eaLnBrk="0">
                <a:lnSpc>
                  <a:spcPct val="91000"/>
                </a:lnSpc>
                <a:spcBef>
                  <a:spcPts val="130"/>
                </a:spcBef>
              </a:pP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亚洲：越南、菲律宾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6140" algn="l" rtl="0" eaLnBrk="0">
                <a:lnSpc>
                  <a:spcPct val="82000"/>
                </a:lnSpc>
                <a:spcBef>
                  <a:spcPts val="135"/>
                </a:spcBef>
              </a:pP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非洲：阿尔及利亚、科特迪瓦、南非、坦桑尼亚、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尼日利亚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865505" algn="l" rtl="0" eaLnBrk="0">
                <a:lnSpc>
                  <a:spcPts val="1565"/>
                </a:lnSpc>
              </a:pP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美洲：墨西哥、哥伦比亚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172" name="picture 1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016760" y="1968501"/>
            <a:ext cx="6782816" cy="2935808"/>
          </a:xfrm>
          <a:prstGeom prst="rect">
            <a:avLst/>
          </a:prstGeom>
        </p:spPr>
      </p:pic>
      <p:sp>
        <p:nvSpPr>
          <p:cNvPr id="1174" name="textbox 1174"/>
          <p:cNvSpPr/>
          <p:nvPr/>
        </p:nvSpPr>
        <p:spPr>
          <a:xfrm>
            <a:off x="8547689" y="2143420"/>
            <a:ext cx="5866765" cy="2613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有良好的市场格局、眼界和品牌意识，清晰的发展目标和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愿景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305"/>
              </a:spcBef>
            </a:pP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有打印耗材及办公相关渠道网络，对本地市场业态、供需关系非常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熟悉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  <a:spcBef>
                <a:spcPts val="305"/>
              </a:spcBef>
            </a:pP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有较好的资金实力、运营实力、仓储配送实力，以及当地较好的信用和人脉，能够有效执行品牌商的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经销 </a:t>
            </a: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政策、市场推广活动。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310"/>
              </a:spcBef>
            </a:pP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有较为系统的管理能力，包括组织管理、仓储管理、资金管理、客户管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理等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9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algn="l" rtl="0" eaLnBrk="0">
              <a:lnSpc>
                <a:spcPct val="91000"/>
              </a:lnSpc>
              <a:spcBef>
                <a:spcPts val="0"/>
              </a:spcBef>
            </a:pPr>
            <a:r>
              <a:rPr sz="10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诚信守法经营，具备协作共赢的思维，愿意共同面临挑战与解</a:t>
            </a: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决困难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76" name="picture 1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538470" y="7094093"/>
            <a:ext cx="4176156" cy="2088083"/>
          </a:xfrm>
          <a:prstGeom prst="rect">
            <a:avLst/>
          </a:prstGeom>
        </p:spPr>
      </p:pic>
      <p:sp>
        <p:nvSpPr>
          <p:cNvPr id="1178" name="textbox 1178"/>
          <p:cNvSpPr/>
          <p:nvPr/>
        </p:nvSpPr>
        <p:spPr>
          <a:xfrm>
            <a:off x="403590" y="5699357"/>
            <a:ext cx="3338195" cy="9029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6300" kern="0" spc="210" dirty="0">
                <a:solidFill>
                  <a:srgbClr val="9A9A9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招商对象</a:t>
            </a:r>
            <a:endParaRPr sz="6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0" name="textbox 1180"/>
          <p:cNvSpPr/>
          <p:nvPr/>
        </p:nvSpPr>
        <p:spPr>
          <a:xfrm>
            <a:off x="486497" y="7206621"/>
            <a:ext cx="2767964" cy="988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ct val="99000"/>
              </a:lnSpc>
            </a:pP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国家代理：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98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定义：区域国家指定的品牌代理商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。在当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地国有基础，有渠道，从事打印耗材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、办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公设备及其周边业务，期待更上一层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楼，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并希望成为市场领导者的企业。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2" name="textbox 1182"/>
          <p:cNvSpPr/>
          <p:nvPr/>
        </p:nvSpPr>
        <p:spPr>
          <a:xfrm>
            <a:off x="11897080" y="8931286"/>
            <a:ext cx="2262504" cy="5975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4100" kern="0" spc="30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加盟流程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4" name="textbox 1184"/>
          <p:cNvSpPr/>
          <p:nvPr/>
        </p:nvSpPr>
        <p:spPr>
          <a:xfrm>
            <a:off x="8005889" y="882306"/>
            <a:ext cx="2169160" cy="5886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4100" kern="0" spc="110" dirty="0">
                <a:solidFill>
                  <a:srgbClr val="84858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加盟要求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6" name="textbox 1186"/>
          <p:cNvSpPr/>
          <p:nvPr/>
        </p:nvSpPr>
        <p:spPr>
          <a:xfrm>
            <a:off x="11907703" y="6339811"/>
            <a:ext cx="2223135" cy="378459"/>
          </a:xfrm>
          <a:prstGeom prst="roundRect">
            <a:avLst>
              <a:gd name="adj" fmla="val 18513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50900" algn="l" rtl="0" eaLnBrk="0">
              <a:lnSpc>
                <a:spcPct val="91000"/>
              </a:lnSpc>
              <a:spcBef>
                <a:spcPts val="0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沟通协商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8" name="textbox 1188"/>
          <p:cNvSpPr/>
          <p:nvPr/>
        </p:nvSpPr>
        <p:spPr>
          <a:xfrm>
            <a:off x="11907703" y="7702085"/>
            <a:ext cx="2223135" cy="378459"/>
          </a:xfrm>
          <a:prstGeom prst="roundRect">
            <a:avLst>
              <a:gd name="adj" fmla="val 18513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25145" algn="l" rtl="0" eaLnBrk="0">
              <a:lnSpc>
                <a:spcPct val="91000"/>
              </a:lnSpc>
              <a:spcBef>
                <a:spcPts val="0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提供其他合作方式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0" name="textbox 1190"/>
          <p:cNvSpPr/>
          <p:nvPr/>
        </p:nvSpPr>
        <p:spPr>
          <a:xfrm>
            <a:off x="9029044" y="6339811"/>
            <a:ext cx="2223135" cy="378459"/>
          </a:xfrm>
          <a:prstGeom prst="roundRect">
            <a:avLst>
              <a:gd name="adj" fmla="val 18513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23900" algn="l" rtl="0" eaLnBrk="0">
              <a:lnSpc>
                <a:spcPct val="91000"/>
              </a:lnSpc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总部评估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2" name="textbox 1192"/>
          <p:cNvSpPr/>
          <p:nvPr/>
        </p:nvSpPr>
        <p:spPr>
          <a:xfrm>
            <a:off x="9029044" y="8411772"/>
            <a:ext cx="2223135" cy="378459"/>
          </a:xfrm>
          <a:prstGeom prst="roundRect">
            <a:avLst>
              <a:gd name="adj" fmla="val 18513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76580" algn="l" rtl="0" eaLnBrk="0">
              <a:lnSpc>
                <a:spcPct val="90000"/>
              </a:lnSpc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颁发授权证书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4" name="textbox 1194"/>
          <p:cNvSpPr/>
          <p:nvPr/>
        </p:nvSpPr>
        <p:spPr>
          <a:xfrm>
            <a:off x="10358301" y="5649214"/>
            <a:ext cx="2223135" cy="378459"/>
          </a:xfrm>
          <a:prstGeom prst="roundRect">
            <a:avLst>
              <a:gd name="adj" fmla="val 18514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0240" algn="l" rtl="0" eaLnBrk="0">
              <a:lnSpc>
                <a:spcPct val="91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提交申请表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6" name="textbox 1196"/>
          <p:cNvSpPr/>
          <p:nvPr/>
        </p:nvSpPr>
        <p:spPr>
          <a:xfrm>
            <a:off x="11907703" y="7016385"/>
            <a:ext cx="2223135" cy="378459"/>
          </a:xfrm>
          <a:prstGeom prst="roundRect">
            <a:avLst>
              <a:gd name="adj" fmla="val 18514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70890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条件不成熟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8" name="textbox 1198"/>
          <p:cNvSpPr/>
          <p:nvPr/>
        </p:nvSpPr>
        <p:spPr>
          <a:xfrm>
            <a:off x="9029044" y="7719970"/>
            <a:ext cx="2223135" cy="378459"/>
          </a:xfrm>
          <a:prstGeom prst="roundRect">
            <a:avLst>
              <a:gd name="adj" fmla="val 18514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24180" algn="l" rtl="0" eaLnBrk="0">
              <a:lnSpc>
                <a:spcPct val="90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签署品牌代理协议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00" name="textbox 1200"/>
          <p:cNvSpPr/>
          <p:nvPr/>
        </p:nvSpPr>
        <p:spPr>
          <a:xfrm>
            <a:off x="9029044" y="7028341"/>
            <a:ext cx="2223135" cy="378459"/>
          </a:xfrm>
          <a:prstGeom prst="roundRect">
            <a:avLst>
              <a:gd name="adj" fmla="val 18514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02640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批准书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02" name="textbox 1202"/>
          <p:cNvSpPr/>
          <p:nvPr/>
        </p:nvSpPr>
        <p:spPr>
          <a:xfrm>
            <a:off x="9029044" y="9104667"/>
            <a:ext cx="2223135" cy="378459"/>
          </a:xfrm>
          <a:prstGeom prst="roundRect">
            <a:avLst>
              <a:gd name="adj" fmla="val 18514"/>
            </a:avLst>
          </a:prstGeom>
          <a:solidFill>
            <a:srgbClr val="CCDCA6">
              <a:alpha val="100000"/>
            </a:srgbClr>
          </a:solidFill>
          <a:ln w="12700" cap="flat">
            <a:solidFill>
              <a:srgbClr val="231815">
                <a:alpha val="40000"/>
              </a:srgbClr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25475" algn="l" rtl="0" eaLnBrk="0">
              <a:lnSpc>
                <a:spcPct val="90000"/>
              </a:lnSpc>
              <a:spcBef>
                <a:spcPts val="0"/>
              </a:spcBef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提供运营支持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2" name="group 92"/>
          <p:cNvGrpSpPr/>
          <p:nvPr/>
        </p:nvGrpSpPr>
        <p:grpSpPr>
          <a:xfrm rot="21600000">
            <a:off x="8055378" y="3831135"/>
            <a:ext cx="427583" cy="427558"/>
            <a:chOff x="0" y="0"/>
            <a:chExt cx="427583" cy="427558"/>
          </a:xfrm>
        </p:grpSpPr>
        <p:pic>
          <p:nvPicPr>
            <p:cNvPr id="1206" name="picture 12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27583" cy="427558"/>
            </a:xfrm>
            <a:prstGeom prst="rect">
              <a:avLst/>
            </a:prstGeom>
          </p:spPr>
        </p:pic>
        <p:sp>
          <p:nvSpPr>
            <p:cNvPr id="1208" name="textbox 1208"/>
            <p:cNvSpPr/>
            <p:nvPr/>
          </p:nvSpPr>
          <p:spPr>
            <a:xfrm>
              <a:off x="-12700" y="-12700"/>
              <a:ext cx="453390" cy="5054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0805" algn="l" rtl="0" eaLnBrk="0">
                <a:lnSpc>
                  <a:spcPct val="81000"/>
                </a:lnSpc>
                <a:spcBef>
                  <a:spcPts val="0"/>
                </a:spcBef>
              </a:pPr>
              <a:r>
                <a:rPr sz="1800" b="1" kern="0" spc="-20" dirty="0">
                  <a:solidFill>
                    <a:srgbClr val="80078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04</a:t>
              </a:r>
              <a:endParaRPr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94" name="group 94"/>
          <p:cNvGrpSpPr/>
          <p:nvPr/>
        </p:nvGrpSpPr>
        <p:grpSpPr>
          <a:xfrm rot="21600000">
            <a:off x="8055378" y="4440761"/>
            <a:ext cx="427583" cy="427558"/>
            <a:chOff x="0" y="0"/>
            <a:chExt cx="427583" cy="427558"/>
          </a:xfrm>
        </p:grpSpPr>
        <p:pic>
          <p:nvPicPr>
            <p:cNvPr id="1210" name="picture 12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427583" cy="427558"/>
            </a:xfrm>
            <a:prstGeom prst="rect">
              <a:avLst/>
            </a:prstGeom>
          </p:spPr>
        </p:pic>
        <p:sp>
          <p:nvSpPr>
            <p:cNvPr id="1212" name="textbox 1212"/>
            <p:cNvSpPr/>
            <p:nvPr/>
          </p:nvSpPr>
          <p:spPr>
            <a:xfrm>
              <a:off x="-12700" y="-12700"/>
              <a:ext cx="453390" cy="5054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0805" algn="l" rtl="0" eaLnBrk="0">
                <a:lnSpc>
                  <a:spcPct val="81000"/>
                </a:lnSpc>
                <a:spcBef>
                  <a:spcPts val="0"/>
                </a:spcBef>
              </a:pPr>
              <a:r>
                <a:rPr sz="1800" b="1" kern="0" spc="-20" dirty="0">
                  <a:solidFill>
                    <a:srgbClr val="80808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05</a:t>
              </a:r>
              <a:endParaRPr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96" name="group 96"/>
          <p:cNvGrpSpPr/>
          <p:nvPr/>
        </p:nvGrpSpPr>
        <p:grpSpPr>
          <a:xfrm rot="21600000">
            <a:off x="8055378" y="2004493"/>
            <a:ext cx="427583" cy="427557"/>
            <a:chOff x="0" y="0"/>
            <a:chExt cx="427583" cy="427557"/>
          </a:xfrm>
        </p:grpSpPr>
        <p:pic>
          <p:nvPicPr>
            <p:cNvPr id="1214" name="picture 12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427583" cy="427557"/>
            </a:xfrm>
            <a:prstGeom prst="rect">
              <a:avLst/>
            </a:prstGeom>
          </p:spPr>
        </p:pic>
        <p:sp>
          <p:nvSpPr>
            <p:cNvPr id="1216" name="textbox 1216"/>
            <p:cNvSpPr/>
            <p:nvPr/>
          </p:nvSpPr>
          <p:spPr>
            <a:xfrm>
              <a:off x="-12700" y="-12700"/>
              <a:ext cx="453390" cy="5054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0805" algn="l" rtl="0" eaLnBrk="0">
                <a:lnSpc>
                  <a:spcPct val="81000"/>
                </a:lnSpc>
                <a:spcBef>
                  <a:spcPts val="0"/>
                </a:spcBef>
              </a:pPr>
              <a:r>
                <a:rPr sz="1800" b="1" kern="0" spc="-20" dirty="0">
                  <a:solidFill>
                    <a:srgbClr val="0085C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01</a:t>
              </a:r>
              <a:endParaRPr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98" name="group 98"/>
          <p:cNvGrpSpPr/>
          <p:nvPr/>
        </p:nvGrpSpPr>
        <p:grpSpPr>
          <a:xfrm rot="21600000">
            <a:off x="8055378" y="2607693"/>
            <a:ext cx="427583" cy="427557"/>
            <a:chOff x="0" y="0"/>
            <a:chExt cx="427583" cy="427557"/>
          </a:xfrm>
        </p:grpSpPr>
        <p:pic>
          <p:nvPicPr>
            <p:cNvPr id="1218" name="picture 12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0"/>
              <a:ext cx="427583" cy="427557"/>
            </a:xfrm>
            <a:prstGeom prst="rect">
              <a:avLst/>
            </a:prstGeom>
          </p:spPr>
        </p:pic>
        <p:sp>
          <p:nvSpPr>
            <p:cNvPr id="1220" name="textbox 1220"/>
            <p:cNvSpPr/>
            <p:nvPr/>
          </p:nvSpPr>
          <p:spPr>
            <a:xfrm>
              <a:off x="-12700" y="-12700"/>
              <a:ext cx="453390" cy="5054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0805" algn="l" rtl="0" eaLnBrk="0">
                <a:lnSpc>
                  <a:spcPct val="81000"/>
                </a:lnSpc>
                <a:spcBef>
                  <a:spcPts val="0"/>
                </a:spcBef>
              </a:pPr>
              <a:r>
                <a:rPr sz="1800" b="1" kern="0" spc="-20" dirty="0">
                  <a:solidFill>
                    <a:srgbClr val="DD9B2D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02</a:t>
              </a:r>
              <a:endParaRPr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00" name="group 100"/>
          <p:cNvGrpSpPr/>
          <p:nvPr/>
        </p:nvGrpSpPr>
        <p:grpSpPr>
          <a:xfrm rot="21600000">
            <a:off x="8055378" y="3217268"/>
            <a:ext cx="427583" cy="427557"/>
            <a:chOff x="0" y="0"/>
            <a:chExt cx="427583" cy="427557"/>
          </a:xfrm>
        </p:grpSpPr>
        <p:pic>
          <p:nvPicPr>
            <p:cNvPr id="1222" name="picture 12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427583" cy="427557"/>
            </a:xfrm>
            <a:prstGeom prst="rect">
              <a:avLst/>
            </a:prstGeom>
          </p:spPr>
        </p:pic>
        <p:sp>
          <p:nvSpPr>
            <p:cNvPr id="1224" name="textbox 1224"/>
            <p:cNvSpPr/>
            <p:nvPr/>
          </p:nvSpPr>
          <p:spPr>
            <a:xfrm>
              <a:off x="-12700" y="-12700"/>
              <a:ext cx="453390" cy="5054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9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0805" algn="l" rtl="0" eaLnBrk="0">
                <a:lnSpc>
                  <a:spcPct val="81000"/>
                </a:lnSpc>
                <a:spcBef>
                  <a:spcPts val="0"/>
                </a:spcBef>
              </a:pPr>
              <a:r>
                <a:rPr sz="1800" b="1" kern="0" spc="-20" dirty="0">
                  <a:solidFill>
                    <a:srgbClr val="00803E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03</a:t>
              </a:r>
              <a:endParaRPr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pic>
        <p:nvPicPr>
          <p:cNvPr id="1230" name="picture 12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2071056" y="6034303"/>
            <a:ext cx="131394" cy="301287"/>
          </a:xfrm>
          <a:prstGeom prst="rect">
            <a:avLst/>
          </a:prstGeom>
        </p:spPr>
      </p:pic>
      <p:pic>
        <p:nvPicPr>
          <p:cNvPr id="1232" name="picture 12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712156" y="6033173"/>
            <a:ext cx="131394" cy="301275"/>
          </a:xfrm>
          <a:prstGeom prst="rect">
            <a:avLst/>
          </a:prstGeom>
        </p:spPr>
      </p:pic>
      <p:pic>
        <p:nvPicPr>
          <p:cNvPr id="1234" name="picture 12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0016114" y="8797252"/>
            <a:ext cx="131368" cy="301283"/>
          </a:xfrm>
          <a:prstGeom prst="rect">
            <a:avLst/>
          </a:prstGeom>
        </p:spPr>
      </p:pic>
      <p:pic>
        <p:nvPicPr>
          <p:cNvPr id="1236" name="picture 12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3019115" y="7398690"/>
            <a:ext cx="131368" cy="301281"/>
          </a:xfrm>
          <a:prstGeom prst="rect">
            <a:avLst/>
          </a:prstGeom>
        </p:spPr>
      </p:pic>
      <p:pic>
        <p:nvPicPr>
          <p:cNvPr id="1238" name="picture 12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13019115" y="6725043"/>
            <a:ext cx="131368" cy="301281"/>
          </a:xfrm>
          <a:prstGeom prst="rect">
            <a:avLst/>
          </a:prstGeom>
        </p:spPr>
      </p:pic>
      <p:pic>
        <p:nvPicPr>
          <p:cNvPr id="1240" name="picture 12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0016114" y="6725043"/>
            <a:ext cx="131368" cy="301281"/>
          </a:xfrm>
          <a:prstGeom prst="rect">
            <a:avLst/>
          </a:prstGeom>
        </p:spPr>
      </p:pic>
      <p:pic>
        <p:nvPicPr>
          <p:cNvPr id="1242" name="picture 12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0016114" y="8104759"/>
            <a:ext cx="131368" cy="301254"/>
          </a:xfrm>
          <a:prstGeom prst="rect">
            <a:avLst/>
          </a:prstGeom>
        </p:spPr>
      </p:pic>
      <p:pic>
        <p:nvPicPr>
          <p:cNvPr id="1244" name="picture 12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0016114" y="7412114"/>
            <a:ext cx="131368" cy="301252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rect 1246"/>
          <p:cNvSpPr/>
          <p:nvPr/>
        </p:nvSpPr>
        <p:spPr>
          <a:xfrm>
            <a:off x="14799552" y="10014648"/>
            <a:ext cx="540004" cy="157479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48" name="textbox 1248"/>
          <p:cNvSpPr/>
          <p:nvPr/>
        </p:nvSpPr>
        <p:spPr>
          <a:xfrm>
            <a:off x="11619230" y="1540510"/>
            <a:ext cx="3279775" cy="8666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渠道优势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07000"/>
              </a:lnSpc>
              <a:spcBef>
                <a:spcPts val="30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开拓力强— —提供多元化渠道开拓模式，确保渠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道竞争力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点到点，面到面，端到端的强势精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耕 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专业优势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-635" algn="l" rtl="0" eaLnBrk="0">
              <a:lnSpc>
                <a:spcPct val="110000"/>
              </a:lnSpc>
              <a:spcBef>
                <a:spcPts val="31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认可度高— —获得了日本、德国、墨西哥、菲律宾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、越南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、保加利亚、埃及、立陶宛等国家和地区的政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府（邮政、电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力）、银行、医院等特定行业客户及大众消费者的认可。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服务优势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07000"/>
              </a:lnSpc>
              <a:spcBef>
                <a:spcPts val="30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全面系统— —提供涵盖品牌、产品、线上线下融合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、终端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标准建设、仓储管理等</a:t>
            </a:r>
            <a:r>
              <a:rPr sz="13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系统服务。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43530" algn="l" rtl="0" eaLnBrk="0">
              <a:lnSpc>
                <a:spcPct val="69000"/>
              </a:lnSpc>
              <a:spcBef>
                <a:spcPts val="5"/>
              </a:spcBef>
            </a:pPr>
            <a:r>
              <a:rPr sz="1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50" name="picture 1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456566" y="4174391"/>
            <a:ext cx="4945143" cy="5815818"/>
          </a:xfrm>
          <a:prstGeom prst="rect">
            <a:avLst/>
          </a:prstGeom>
        </p:spPr>
      </p:pic>
      <p:pic>
        <p:nvPicPr>
          <p:cNvPr id="1252" name="picture 12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02754" y="3562502"/>
            <a:ext cx="3071203" cy="2274493"/>
          </a:xfrm>
          <a:prstGeom prst="rect">
            <a:avLst/>
          </a:prstGeom>
        </p:spPr>
      </p:pic>
      <p:pic>
        <p:nvPicPr>
          <p:cNvPr id="1254" name="picture 12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47083" y="3562502"/>
            <a:ext cx="3071202" cy="2274493"/>
          </a:xfrm>
          <a:prstGeom prst="rect">
            <a:avLst/>
          </a:prstGeom>
        </p:spPr>
      </p:pic>
      <p:pic>
        <p:nvPicPr>
          <p:cNvPr id="1256" name="picture 1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404707" y="4136517"/>
            <a:ext cx="3007448" cy="2152853"/>
          </a:xfrm>
          <a:prstGeom prst="rect">
            <a:avLst/>
          </a:prstGeom>
        </p:spPr>
      </p:pic>
      <p:pic>
        <p:nvPicPr>
          <p:cNvPr id="1258" name="picture 12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404707" y="1324648"/>
            <a:ext cx="3007448" cy="2152853"/>
          </a:xfrm>
          <a:prstGeom prst="rect">
            <a:avLst/>
          </a:prstGeom>
        </p:spPr>
      </p:pic>
      <p:pic>
        <p:nvPicPr>
          <p:cNvPr id="1260" name="picture 12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404707" y="7127595"/>
            <a:ext cx="3007448" cy="2135109"/>
          </a:xfrm>
          <a:prstGeom prst="rect">
            <a:avLst/>
          </a:prstGeom>
        </p:spPr>
      </p:pic>
      <p:sp>
        <p:nvSpPr>
          <p:cNvPr id="1262" name="textbox 1262"/>
          <p:cNvSpPr/>
          <p:nvPr/>
        </p:nvSpPr>
        <p:spPr>
          <a:xfrm>
            <a:off x="392684" y="6269892"/>
            <a:ext cx="3326765" cy="12103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495" algn="l" rtl="0" eaLnBrk="0">
              <a:lnSpc>
                <a:spcPct val="91000"/>
              </a:lnSpc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品牌优势</a:t>
            </a:r>
            <a:r>
              <a:rPr sz="1300" b="1" kern="0" spc="-8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1300" b="1" kern="0" spc="1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8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国际打印耗材领先品牌！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7000"/>
              </a:lnSpc>
            </a:pPr>
            <a:endParaRPr sz="1300" kern="0" spc="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7000"/>
              </a:lnSpc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十余年厚积薄发，我们践行品牌全球化战略，业务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覆盖全球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120多个国家和地区，相继获得了广大用户与合作伙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伴的高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3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度认可与一直好评。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2" name="group 102"/>
          <p:cNvGrpSpPr/>
          <p:nvPr/>
        </p:nvGrpSpPr>
        <p:grpSpPr>
          <a:xfrm rot="21600000">
            <a:off x="4208326" y="8549534"/>
            <a:ext cx="2775445" cy="506323"/>
            <a:chOff x="0" y="0"/>
            <a:chExt cx="2775445" cy="506323"/>
          </a:xfrm>
        </p:grpSpPr>
        <p:pic>
          <p:nvPicPr>
            <p:cNvPr id="1264" name="picture 12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2775445" cy="506323"/>
            </a:xfrm>
            <a:prstGeom prst="rect">
              <a:avLst/>
            </a:prstGeom>
          </p:spPr>
        </p:pic>
        <p:sp>
          <p:nvSpPr>
            <p:cNvPr id="1266" name="textbox 1266"/>
            <p:cNvSpPr/>
            <p:nvPr/>
          </p:nvSpPr>
          <p:spPr>
            <a:xfrm>
              <a:off x="-12700" y="-12700"/>
              <a:ext cx="2800985" cy="62738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8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algn="l" rtl="0" eaLnBrk="0">
                <a:lnSpc>
                  <a:spcPct val="7000"/>
                </a:lnSpc>
              </a:pPr>
              <a:endParaRPr sz="1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  <a:p>
              <a:pPr marL="1915795" algn="l" rtl="0" eaLnBrk="0">
                <a:lnSpc>
                  <a:spcPct val="80000"/>
                </a:lnSpc>
              </a:pPr>
              <a:r>
                <a:rPr sz="3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f</a:t>
              </a:r>
              <a:r>
                <a:rPr sz="3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   </a:t>
              </a:r>
              <a:r>
                <a:rPr sz="1600" kern="0" spc="3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u</a:t>
              </a:r>
              <a:endParaRPr sz="1600" dirty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1268" name="path 1268"/>
            <p:cNvSpPr/>
            <p:nvPr/>
          </p:nvSpPr>
          <p:spPr>
            <a:xfrm>
              <a:off x="2631011" y="152679"/>
              <a:ext cx="60200" cy="192925"/>
            </a:xfrm>
            <a:custGeom>
              <a:avLst/>
              <a:gdLst/>
              <a:ahLst/>
              <a:cxnLst/>
              <a:rect l="0" t="0" r="0" b="0"/>
              <a:pathLst>
                <a:path w="94" h="303">
                  <a:moveTo>
                    <a:pt x="14" y="0"/>
                  </a:moveTo>
                  <a:lnTo>
                    <a:pt x="14" y="303"/>
                  </a:lnTo>
                  <a:moveTo>
                    <a:pt x="80" y="91"/>
                  </a:moveTo>
                  <a:lnTo>
                    <a:pt x="80" y="227"/>
                  </a:lnTo>
                </a:path>
              </a:pathLst>
            </a:custGeom>
            <a:noFill/>
            <a:ln w="17995" cap="flat">
              <a:solidFill>
                <a:srgbClr val="231815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0" name="path 1270"/>
            <p:cNvSpPr/>
            <p:nvPr/>
          </p:nvSpPr>
          <p:spPr>
            <a:xfrm>
              <a:off x="2458058" y="88689"/>
              <a:ext cx="144043" cy="344754"/>
            </a:xfrm>
            <a:custGeom>
              <a:avLst/>
              <a:gdLst/>
              <a:ahLst/>
              <a:cxnLst/>
              <a:rect l="0" t="0" r="0" b="0"/>
              <a:pathLst>
                <a:path w="226" h="542">
                  <a:moveTo>
                    <a:pt x="14" y="387"/>
                  </a:moveTo>
                  <a:lnTo>
                    <a:pt x="14" y="192"/>
                  </a:lnTo>
                  <a:moveTo>
                    <a:pt x="212" y="0"/>
                  </a:moveTo>
                  <a:lnTo>
                    <a:pt x="212" y="542"/>
                  </a:lnTo>
                </a:path>
              </a:pathLst>
            </a:custGeom>
            <a:noFill/>
            <a:ln w="17995" cap="flat">
              <a:solidFill>
                <a:srgbClr val="231815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72" name="textbox 1272"/>
          <p:cNvSpPr/>
          <p:nvPr/>
        </p:nvSpPr>
        <p:spPr>
          <a:xfrm>
            <a:off x="426809" y="2239239"/>
            <a:ext cx="2183129" cy="5918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4100" kern="0" spc="1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品牌优势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74" name="textbox 1274"/>
          <p:cNvSpPr/>
          <p:nvPr/>
        </p:nvSpPr>
        <p:spPr>
          <a:xfrm>
            <a:off x="3935534" y="6289526"/>
            <a:ext cx="3270250" cy="3422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传播优势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</a:pPr>
            <a:endParaRPr sz="1300" kern="0" spc="-2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3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影响力广— — 精准覆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盖特定行业、特定用户、线上线上、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户外等传播媒体 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4"/>
          <p:cNvGrpSpPr/>
          <p:nvPr/>
        </p:nvGrpSpPr>
        <p:grpSpPr>
          <a:xfrm rot="21600000">
            <a:off x="8304065" y="6002649"/>
            <a:ext cx="6694004" cy="3783469"/>
            <a:chOff x="0" y="0"/>
            <a:chExt cx="6694004" cy="3783469"/>
          </a:xfrm>
        </p:grpSpPr>
        <p:sp>
          <p:nvSpPr>
            <p:cNvPr id="1280" name="path 1280"/>
            <p:cNvSpPr/>
            <p:nvPr/>
          </p:nvSpPr>
          <p:spPr>
            <a:xfrm>
              <a:off x="0" y="0"/>
              <a:ext cx="6694004" cy="3783469"/>
            </a:xfrm>
            <a:custGeom>
              <a:avLst/>
              <a:gdLst/>
              <a:ahLst/>
              <a:cxnLst/>
              <a:rect l="0" t="0" r="0" b="0"/>
              <a:pathLst>
                <a:path w="10541" h="5958">
                  <a:moveTo>
                    <a:pt x="70" y="70"/>
                  </a:moveTo>
                  <a:lnTo>
                    <a:pt x="10470" y="70"/>
                  </a:lnTo>
                  <a:lnTo>
                    <a:pt x="10470" y="5887"/>
                  </a:lnTo>
                  <a:lnTo>
                    <a:pt x="70" y="5887"/>
                  </a:lnTo>
                  <a:lnTo>
                    <a:pt x="70" y="70"/>
                  </a:lnTo>
                  <a:close/>
                </a:path>
              </a:pathLst>
            </a:custGeom>
            <a:noFill/>
            <a:ln w="90004" cap="flat">
              <a:solidFill>
                <a:srgbClr val="5DB046"/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82" name="textbox 1282"/>
            <p:cNvSpPr/>
            <p:nvPr/>
          </p:nvSpPr>
          <p:spPr>
            <a:xfrm>
              <a:off x="335836" y="229435"/>
              <a:ext cx="3647440" cy="30556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273300" algn="l" rtl="0" eaLnBrk="0">
                <a:lnSpc>
                  <a:spcPct val="93000"/>
                </a:lnSpc>
              </a:pPr>
              <a:r>
                <a:rPr sz="2000" kern="0" spc="5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总裁直通车</a:t>
              </a:r>
              <a:endPara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r" rtl="0" eaLnBrk="0">
                <a:lnSpc>
                  <a:spcPct val="91000"/>
                </a:lnSpc>
                <a:spcBef>
                  <a:spcPts val="575"/>
                </a:spcBef>
              </a:pPr>
              <a:r>
                <a:rPr sz="1400" kern="0" spc="-1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与总裁一对一沟通</a:t>
              </a:r>
              <a:endPara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94000"/>
                </a:lnSpc>
                <a:spcBef>
                  <a:spcPts val="340"/>
                </a:spcBef>
              </a:pPr>
              <a:r>
                <a:rPr sz="1300" kern="0" spc="12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董事长:</a:t>
              </a:r>
              <a:r>
                <a:rPr sz="1300" kern="0" spc="-1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300" b="1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Acco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9685" algn="l" rtl="0" eaLnBrk="0">
                <a:lnSpc>
                  <a:spcPts val="1565"/>
                </a:lnSpc>
                <a:spcBef>
                  <a:spcPts val="370"/>
                </a:spcBef>
              </a:pPr>
              <a:r>
                <a:rPr sz="1300" kern="0" spc="15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邮箱: </a:t>
              </a: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acco</a:t>
              </a:r>
              <a:r>
                <a:rPr sz="1300" kern="0" spc="15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@</a:t>
              </a: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iaicon</a:t>
              </a:r>
              <a:r>
                <a:rPr sz="1300" kern="0" spc="15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.</a:t>
              </a:r>
              <a:r>
                <a:rPr sz="1300" kern="0" spc="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com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3000"/>
                </a:lnSpc>
              </a:pPr>
              <a:r>
                <a:rPr sz="1300" kern="0" spc="4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电话: +86</a:t>
              </a:r>
              <a:r>
                <a:rPr sz="1300" kern="0" spc="15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300" kern="0" spc="4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756</a:t>
              </a:r>
              <a:r>
                <a:rPr sz="1300" kern="0" spc="7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300" kern="0" spc="40" dirty="0">
                  <a:solidFill>
                    <a:srgbClr val="231815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3369100</a:t>
              </a:r>
              <a:endParaRPr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aphicFrame>
        <p:nvGraphicFramePr>
          <p:cNvPr id="1284" name="table 1284"/>
          <p:cNvGraphicFramePr>
            <a:graphicFrameLocks noGrp="1"/>
          </p:cNvGraphicFramePr>
          <p:nvPr/>
        </p:nvGraphicFramePr>
        <p:xfrm>
          <a:off x="8188059" y="3300152"/>
          <a:ext cx="6845935" cy="1946910"/>
        </p:xfrm>
        <a:graphic>
          <a:graphicData uri="http://schemas.openxmlformats.org/drawingml/2006/table">
            <a:tbl>
              <a:tblPr/>
              <a:tblGrid>
                <a:gridCol w="3153410"/>
                <a:gridCol w="3692525"/>
              </a:tblGrid>
              <a:tr h="19469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5" algn="l" rtl="0" eaLnBrk="0">
                        <a:lnSpc>
                          <a:spcPct val="90000"/>
                        </a:lnSpc>
                      </a:pPr>
                      <a:r>
                        <a:rPr sz="1300" b="1" kern="0" spc="-9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提供独家运营与保护：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7780" indent="-6985" algn="l" rtl="0" eaLnBrk="0">
                        <a:lnSpc>
                          <a:spcPct val="107000"/>
                        </a:lnSpc>
                        <a:spcBef>
                          <a:spcPts val="635"/>
                        </a:spcBef>
                      </a:pP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区域独家运营，统一价格，</a:t>
                      </a:r>
                      <a:r>
                        <a:rPr sz="13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统一形象，提供价格保障</a:t>
                      </a: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</a:t>
                      </a:r>
                      <a:r>
                        <a:rPr sz="1300" kern="0" spc="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,确保盈利空间，从根本上消除价格混乱</a:t>
                      </a:r>
                      <a:r>
                        <a:rPr sz="1300" kern="0" spc="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的隐患。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16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97000"/>
                        </a:lnSpc>
                        <a:spcBef>
                          <a:spcPts val="395"/>
                        </a:spcBef>
                      </a:pPr>
                      <a:r>
                        <a:rPr sz="1300" b="1" kern="0" spc="-6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快速响应：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6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50" indent="-6350" algn="l" rtl="0" eaLnBrk="0">
                        <a:lnSpc>
                          <a:spcPct val="101000"/>
                        </a:lnSpc>
                        <a:spcBef>
                          <a:spcPts val="5"/>
                        </a:spcBef>
                      </a:pP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总裁直通车，全方位确保供货、物流的快速响应</a:t>
                      </a:r>
                      <a:r>
                        <a:rPr sz="13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，最大</a:t>
                      </a: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300" kern="0" spc="-4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限度缩短交期。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15570" algn="l" rtl="0" eaLnBrk="0">
                        <a:lnSpc>
                          <a:spcPct val="96000"/>
                        </a:lnSpc>
                      </a:pPr>
                      <a:r>
                        <a:rPr sz="1300" b="1" kern="0" spc="-7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品质保证：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06680" algn="l" rtl="0" eaLnBrk="0">
                        <a:lnSpc>
                          <a:spcPct val="107000"/>
                        </a:lnSpc>
                        <a:spcBef>
                          <a:spcPts val="645"/>
                        </a:spcBef>
                      </a:pP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采用一流的生产制造工艺，严把品质关，提供高质、</a:t>
                      </a:r>
                      <a:r>
                        <a:rPr sz="13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高效、</a:t>
                      </a: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</a:t>
                      </a:r>
                      <a:r>
                        <a:rPr sz="13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环保、健康的产品，切实保障加盟商、代理的核心权益。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39065" algn="l" rtl="0" eaLnBrk="0">
                        <a:lnSpc>
                          <a:spcPct val="97000"/>
                        </a:lnSpc>
                        <a:spcBef>
                          <a:spcPts val="400"/>
                        </a:spcBef>
                      </a:pPr>
                      <a:r>
                        <a:rPr sz="1300" b="1" kern="0" spc="-6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服务全面：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37795" indent="635" algn="l" rtl="0" eaLnBrk="0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sz="13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提供销售技能、产品知识、售后服务等系统培训，确保加</a:t>
                      </a:r>
                      <a:r>
                        <a:rPr sz="13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盟、代 理商在最短的时间内即可进入投资盈利的良好局面。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86" name="textbox 1286"/>
          <p:cNvSpPr/>
          <p:nvPr/>
        </p:nvSpPr>
        <p:spPr>
          <a:xfrm>
            <a:off x="774324" y="4205577"/>
            <a:ext cx="6127115" cy="19729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algn="l" rtl="0" eaLnBrk="0">
              <a:lnSpc>
                <a:spcPct val="91000"/>
              </a:lnSpc>
            </a:pPr>
            <a:r>
              <a:rPr sz="1300" kern="0" spc="-1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提升运营效率政策：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515"/>
              </a:spcBef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定期提供卖场、门店、电商、</a:t>
            </a:r>
            <a:endParaRPr sz="1300" kern="0" spc="-3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515"/>
              </a:spcBef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上门服务等扶持政策。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87320" algn="l" rtl="0" eaLnBrk="0">
              <a:lnSpc>
                <a:spcPct val="91000"/>
              </a:lnSpc>
              <a:spcBef>
                <a:spcPts val="430"/>
              </a:spcBef>
            </a:pPr>
            <a:r>
              <a:rPr sz="1300" kern="0" spc="-1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产品本地化政策：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91130" indent="-5080" algn="l" rtl="0" eaLnBrk="0">
              <a:lnSpc>
                <a:spcPct val="96000"/>
              </a:lnSpc>
              <a:spcBef>
                <a:spcPts val="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结合前端市场信息，提供适销对路的产品，针对本地应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用场景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的产品，款式齐全，功能完善，满足多元市场需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88" name="picture 12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1012296" y="6843490"/>
            <a:ext cx="3713858" cy="2661863"/>
          </a:xfrm>
          <a:prstGeom prst="rect">
            <a:avLst/>
          </a:prstGeom>
        </p:spPr>
      </p:pic>
      <p:pic>
        <p:nvPicPr>
          <p:cNvPr id="1290" name="picture 12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1927496" y="314972"/>
            <a:ext cx="3218236" cy="2169900"/>
          </a:xfrm>
          <a:prstGeom prst="rect">
            <a:avLst/>
          </a:prstGeom>
        </p:spPr>
      </p:pic>
      <p:pic>
        <p:nvPicPr>
          <p:cNvPr id="1292" name="picture 1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384649" y="3359137"/>
            <a:ext cx="2914675" cy="1945538"/>
          </a:xfrm>
          <a:prstGeom prst="rect">
            <a:avLst/>
          </a:prstGeom>
        </p:spPr>
      </p:pic>
      <p:pic>
        <p:nvPicPr>
          <p:cNvPr id="1294" name="picture 12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98979" y="7556378"/>
            <a:ext cx="2742376" cy="2056782"/>
          </a:xfrm>
          <a:prstGeom prst="rect">
            <a:avLst/>
          </a:prstGeom>
        </p:spPr>
      </p:pic>
      <p:pic>
        <p:nvPicPr>
          <p:cNvPr id="1296" name="picture 12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316743" y="6652806"/>
            <a:ext cx="2897034" cy="1931962"/>
          </a:xfrm>
          <a:prstGeom prst="rect">
            <a:avLst/>
          </a:prstGeom>
        </p:spPr>
      </p:pic>
      <p:grpSp>
        <p:nvGrpSpPr>
          <p:cNvPr id="106" name="group 106"/>
          <p:cNvGrpSpPr/>
          <p:nvPr/>
        </p:nvGrpSpPr>
        <p:grpSpPr>
          <a:xfrm rot="21600000">
            <a:off x="645032" y="2179384"/>
            <a:ext cx="2705021" cy="1805609"/>
            <a:chOff x="0" y="0"/>
            <a:chExt cx="2705021" cy="1805609"/>
          </a:xfrm>
        </p:grpSpPr>
        <p:pic>
          <p:nvPicPr>
            <p:cNvPr id="1298" name="picture 129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2705021" cy="1805609"/>
            </a:xfrm>
            <a:prstGeom prst="rect">
              <a:avLst/>
            </a:prstGeom>
          </p:spPr>
        </p:pic>
        <p:pic>
          <p:nvPicPr>
            <p:cNvPr id="1300" name="picture 13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216799" y="233970"/>
              <a:ext cx="76466" cy="76072"/>
            </a:xfrm>
            <a:prstGeom prst="rect">
              <a:avLst/>
            </a:prstGeom>
          </p:spPr>
        </p:pic>
        <p:grpSp>
          <p:nvGrpSpPr>
            <p:cNvPr id="108" name="group 108"/>
            <p:cNvGrpSpPr/>
            <p:nvPr/>
          </p:nvGrpSpPr>
          <p:grpSpPr>
            <a:xfrm rot="21600000">
              <a:off x="111292" y="69732"/>
              <a:ext cx="287464" cy="208991"/>
              <a:chOff x="0" y="0"/>
              <a:chExt cx="287464" cy="208991"/>
            </a:xfrm>
          </p:grpSpPr>
          <p:sp>
            <p:nvSpPr>
              <p:cNvPr id="1302" name="path 1302"/>
              <p:cNvSpPr/>
              <p:nvPr/>
            </p:nvSpPr>
            <p:spPr>
              <a:xfrm>
                <a:off x="0" y="0"/>
                <a:ext cx="287464" cy="208991"/>
              </a:xfrm>
              <a:custGeom>
                <a:avLst/>
                <a:gdLst/>
                <a:ahLst/>
                <a:cxnLst/>
                <a:rect l="0" t="0" r="0" b="0"/>
                <a:pathLst>
                  <a:path w="452" h="329">
                    <a:moveTo>
                      <a:pt x="125" y="0"/>
                    </a:moveTo>
                    <a:lnTo>
                      <a:pt x="327" y="0"/>
                    </a:lnTo>
                    <a:cubicBezTo>
                      <a:pt x="396" y="0"/>
                      <a:pt x="452" y="47"/>
                      <a:pt x="452" y="105"/>
                    </a:cubicBezTo>
                    <a:cubicBezTo>
                      <a:pt x="452" y="163"/>
                      <a:pt x="396" y="210"/>
                      <a:pt x="327" y="210"/>
                    </a:cubicBezTo>
                    <a:lnTo>
                      <a:pt x="257" y="210"/>
                    </a:lnTo>
                    <a:cubicBezTo>
                      <a:pt x="253" y="210"/>
                      <a:pt x="249" y="213"/>
                      <a:pt x="248" y="217"/>
                    </a:cubicBezTo>
                    <a:lnTo>
                      <a:pt x="226" y="329"/>
                    </a:lnTo>
                    <a:lnTo>
                      <a:pt x="204" y="217"/>
                    </a:lnTo>
                    <a:cubicBezTo>
                      <a:pt x="203" y="214"/>
                      <a:pt x="198" y="210"/>
                      <a:pt x="194" y="210"/>
                    </a:cubicBezTo>
                    <a:lnTo>
                      <a:pt x="125" y="210"/>
                    </a:lnTo>
                    <a:cubicBezTo>
                      <a:pt x="56" y="210"/>
                      <a:pt x="0" y="163"/>
                      <a:pt x="0" y="105"/>
                    </a:cubicBezTo>
                    <a:cubicBezTo>
                      <a:pt x="0" y="47"/>
                      <a:pt x="56" y="0"/>
                      <a:pt x="125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4" name="path 1304"/>
              <p:cNvSpPr/>
              <p:nvPr/>
            </p:nvSpPr>
            <p:spPr>
              <a:xfrm>
                <a:off x="143746" y="0"/>
                <a:ext cx="143713" cy="208991"/>
              </a:xfrm>
              <a:custGeom>
                <a:avLst/>
                <a:gdLst/>
                <a:ahLst/>
                <a:cxnLst/>
                <a:rect l="0" t="0" r="0" b="0"/>
                <a:pathLst>
                  <a:path w="226" h="329">
                    <a:moveTo>
                      <a:pt x="0" y="0"/>
                    </a:moveTo>
                    <a:lnTo>
                      <a:pt x="101" y="0"/>
                    </a:lnTo>
                    <a:cubicBezTo>
                      <a:pt x="170" y="0"/>
                      <a:pt x="226" y="47"/>
                      <a:pt x="226" y="105"/>
                    </a:cubicBezTo>
                    <a:cubicBezTo>
                      <a:pt x="226" y="163"/>
                      <a:pt x="170" y="210"/>
                      <a:pt x="101" y="210"/>
                    </a:cubicBezTo>
                    <a:lnTo>
                      <a:pt x="31" y="210"/>
                    </a:lnTo>
                    <a:cubicBezTo>
                      <a:pt x="27" y="210"/>
                      <a:pt x="22" y="213"/>
                      <a:pt x="22" y="217"/>
                    </a:cubicBezTo>
                    <a:lnTo>
                      <a:pt x="0" y="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06" name="rect 1306"/>
            <p:cNvSpPr/>
            <p:nvPr/>
          </p:nvSpPr>
          <p:spPr>
            <a:xfrm>
              <a:off x="128471" y="83127"/>
              <a:ext cx="253098" cy="107098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308" name="picture 13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644166" y="454890"/>
              <a:ext cx="371797" cy="414480"/>
            </a:xfrm>
            <a:prstGeom prst="rect">
              <a:avLst/>
            </a:prstGeom>
          </p:spPr>
        </p:pic>
        <p:grpSp>
          <p:nvGrpSpPr>
            <p:cNvPr id="110" name="group 110"/>
            <p:cNvGrpSpPr/>
            <p:nvPr/>
          </p:nvGrpSpPr>
          <p:grpSpPr>
            <a:xfrm rot="21600000">
              <a:off x="1774391" y="548673"/>
              <a:ext cx="389892" cy="283438"/>
              <a:chOff x="0" y="0"/>
              <a:chExt cx="389892" cy="283438"/>
            </a:xfrm>
          </p:grpSpPr>
          <p:sp>
            <p:nvSpPr>
              <p:cNvPr id="1310" name="path 1310"/>
              <p:cNvSpPr/>
              <p:nvPr/>
            </p:nvSpPr>
            <p:spPr>
              <a:xfrm>
                <a:off x="0" y="0"/>
                <a:ext cx="389889" cy="283438"/>
              </a:xfrm>
              <a:custGeom>
                <a:avLst/>
                <a:gdLst/>
                <a:ahLst/>
                <a:cxnLst/>
                <a:rect l="0" t="0" r="0" b="0"/>
                <a:pathLst>
                  <a:path w="613" h="446">
                    <a:moveTo>
                      <a:pt x="169" y="0"/>
                    </a:moveTo>
                    <a:lnTo>
                      <a:pt x="444" y="0"/>
                    </a:lnTo>
                    <a:cubicBezTo>
                      <a:pt x="537" y="0"/>
                      <a:pt x="613" y="64"/>
                      <a:pt x="613" y="142"/>
                    </a:cubicBezTo>
                    <a:cubicBezTo>
                      <a:pt x="613" y="221"/>
                      <a:pt x="537" y="285"/>
                      <a:pt x="444" y="285"/>
                    </a:cubicBezTo>
                    <a:lnTo>
                      <a:pt x="349" y="285"/>
                    </a:lnTo>
                    <a:cubicBezTo>
                      <a:pt x="344" y="285"/>
                      <a:pt x="337" y="290"/>
                      <a:pt x="337" y="294"/>
                    </a:cubicBezTo>
                    <a:lnTo>
                      <a:pt x="307" y="446"/>
                    </a:lnTo>
                    <a:lnTo>
                      <a:pt x="276" y="294"/>
                    </a:lnTo>
                    <a:cubicBezTo>
                      <a:pt x="276" y="290"/>
                      <a:pt x="269" y="285"/>
                      <a:pt x="264" y="285"/>
                    </a:cubicBezTo>
                    <a:lnTo>
                      <a:pt x="169" y="285"/>
                    </a:lnTo>
                    <a:cubicBezTo>
                      <a:pt x="76" y="285"/>
                      <a:pt x="0" y="221"/>
                      <a:pt x="0" y="142"/>
                    </a:cubicBezTo>
                    <a:cubicBezTo>
                      <a:pt x="0" y="64"/>
                      <a:pt x="76" y="0"/>
                      <a:pt x="169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2" name="path 1312"/>
              <p:cNvSpPr/>
              <p:nvPr/>
            </p:nvSpPr>
            <p:spPr>
              <a:xfrm>
                <a:off x="194960" y="0"/>
                <a:ext cx="194932" cy="283438"/>
              </a:xfrm>
              <a:custGeom>
                <a:avLst/>
                <a:gdLst/>
                <a:ahLst/>
                <a:cxnLst/>
                <a:rect l="0" t="0" r="0" b="0"/>
                <a:pathLst>
                  <a:path w="306" h="446">
                    <a:moveTo>
                      <a:pt x="0" y="0"/>
                    </a:moveTo>
                    <a:lnTo>
                      <a:pt x="137" y="0"/>
                    </a:lnTo>
                    <a:cubicBezTo>
                      <a:pt x="230" y="0"/>
                      <a:pt x="306" y="64"/>
                      <a:pt x="306" y="142"/>
                    </a:cubicBezTo>
                    <a:cubicBezTo>
                      <a:pt x="306" y="221"/>
                      <a:pt x="230" y="285"/>
                      <a:pt x="137" y="285"/>
                    </a:cubicBezTo>
                    <a:lnTo>
                      <a:pt x="42" y="285"/>
                    </a:lnTo>
                    <a:cubicBezTo>
                      <a:pt x="37" y="285"/>
                      <a:pt x="30" y="290"/>
                      <a:pt x="29" y="294"/>
                    </a:cubicBezTo>
                    <a:lnTo>
                      <a:pt x="0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4" name="path 1314"/>
              <p:cNvSpPr/>
              <p:nvPr/>
            </p:nvSpPr>
            <p:spPr>
              <a:xfrm>
                <a:off x="23289" y="18157"/>
                <a:ext cx="343280" cy="145262"/>
              </a:xfrm>
              <a:custGeom>
                <a:avLst/>
                <a:gdLst/>
                <a:ahLst/>
                <a:cxnLst/>
                <a:rect l="0" t="0" r="0" b="0"/>
                <a:pathLst>
                  <a:path w="540" h="228">
                    <a:moveTo>
                      <a:pt x="135" y="0"/>
                    </a:moveTo>
                    <a:lnTo>
                      <a:pt x="404" y="0"/>
                    </a:lnTo>
                    <a:cubicBezTo>
                      <a:pt x="479" y="0"/>
                      <a:pt x="540" y="51"/>
                      <a:pt x="540" y="114"/>
                    </a:cubicBezTo>
                    <a:cubicBezTo>
                      <a:pt x="540" y="177"/>
                      <a:pt x="479" y="228"/>
                      <a:pt x="404" y="228"/>
                    </a:cubicBezTo>
                    <a:lnTo>
                      <a:pt x="135" y="228"/>
                    </a:lnTo>
                    <a:cubicBezTo>
                      <a:pt x="61" y="228"/>
                      <a:pt x="0" y="177"/>
                      <a:pt x="0" y="114"/>
                    </a:cubicBezTo>
                    <a:cubicBezTo>
                      <a:pt x="0" y="51"/>
                      <a:pt x="61" y="0"/>
                      <a:pt x="135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316" name="picture 13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257870" y="861199"/>
              <a:ext cx="63893" cy="63385"/>
            </a:xfrm>
            <a:prstGeom prst="rect">
              <a:avLst/>
            </a:prstGeom>
          </p:spPr>
        </p:pic>
        <p:grpSp>
          <p:nvGrpSpPr>
            <p:cNvPr id="112" name="group 112"/>
            <p:cNvGrpSpPr/>
            <p:nvPr/>
          </p:nvGrpSpPr>
          <p:grpSpPr>
            <a:xfrm rot="21600000">
              <a:off x="1094854" y="618536"/>
              <a:ext cx="389906" cy="283451"/>
              <a:chOff x="0" y="0"/>
              <a:chExt cx="389906" cy="283451"/>
            </a:xfrm>
          </p:grpSpPr>
          <p:sp>
            <p:nvSpPr>
              <p:cNvPr id="1318" name="path 1318"/>
              <p:cNvSpPr/>
              <p:nvPr/>
            </p:nvSpPr>
            <p:spPr>
              <a:xfrm>
                <a:off x="0" y="0"/>
                <a:ext cx="389902" cy="283451"/>
              </a:xfrm>
              <a:custGeom>
                <a:avLst/>
                <a:gdLst/>
                <a:ahLst/>
                <a:cxnLst/>
                <a:rect l="0" t="0" r="0" b="0"/>
                <a:pathLst>
                  <a:path w="614" h="446">
                    <a:moveTo>
                      <a:pt x="169" y="0"/>
                    </a:moveTo>
                    <a:lnTo>
                      <a:pt x="444" y="0"/>
                    </a:lnTo>
                    <a:cubicBezTo>
                      <a:pt x="537" y="0"/>
                      <a:pt x="614" y="64"/>
                      <a:pt x="614" y="142"/>
                    </a:cubicBezTo>
                    <a:cubicBezTo>
                      <a:pt x="614" y="221"/>
                      <a:pt x="537" y="285"/>
                      <a:pt x="444" y="285"/>
                    </a:cubicBezTo>
                    <a:lnTo>
                      <a:pt x="349" y="285"/>
                    </a:lnTo>
                    <a:cubicBezTo>
                      <a:pt x="344" y="285"/>
                      <a:pt x="337" y="290"/>
                      <a:pt x="337" y="294"/>
                    </a:cubicBezTo>
                    <a:lnTo>
                      <a:pt x="307" y="446"/>
                    </a:lnTo>
                    <a:lnTo>
                      <a:pt x="276" y="294"/>
                    </a:lnTo>
                    <a:cubicBezTo>
                      <a:pt x="276" y="290"/>
                      <a:pt x="269" y="285"/>
                      <a:pt x="264" y="285"/>
                    </a:cubicBezTo>
                    <a:lnTo>
                      <a:pt x="169" y="285"/>
                    </a:lnTo>
                    <a:cubicBezTo>
                      <a:pt x="76" y="285"/>
                      <a:pt x="0" y="221"/>
                      <a:pt x="0" y="142"/>
                    </a:cubicBezTo>
                    <a:cubicBezTo>
                      <a:pt x="0" y="64"/>
                      <a:pt x="76" y="0"/>
                      <a:pt x="169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0" name="path 1320"/>
              <p:cNvSpPr/>
              <p:nvPr/>
            </p:nvSpPr>
            <p:spPr>
              <a:xfrm>
                <a:off x="194987" y="0"/>
                <a:ext cx="194919" cy="283451"/>
              </a:xfrm>
              <a:custGeom>
                <a:avLst/>
                <a:gdLst/>
                <a:ahLst/>
                <a:cxnLst/>
                <a:rect l="0" t="0" r="0" b="0"/>
                <a:pathLst>
                  <a:path w="306" h="446">
                    <a:moveTo>
                      <a:pt x="0" y="0"/>
                    </a:moveTo>
                    <a:lnTo>
                      <a:pt x="137" y="0"/>
                    </a:lnTo>
                    <a:cubicBezTo>
                      <a:pt x="230" y="0"/>
                      <a:pt x="306" y="64"/>
                      <a:pt x="306" y="142"/>
                    </a:cubicBezTo>
                    <a:cubicBezTo>
                      <a:pt x="306" y="221"/>
                      <a:pt x="230" y="285"/>
                      <a:pt x="137" y="285"/>
                    </a:cubicBezTo>
                    <a:lnTo>
                      <a:pt x="42" y="285"/>
                    </a:lnTo>
                    <a:cubicBezTo>
                      <a:pt x="37" y="285"/>
                      <a:pt x="30" y="290"/>
                      <a:pt x="29" y="294"/>
                    </a:cubicBezTo>
                    <a:lnTo>
                      <a:pt x="0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2" name="path 1322"/>
              <p:cNvSpPr/>
              <p:nvPr/>
            </p:nvSpPr>
            <p:spPr>
              <a:xfrm>
                <a:off x="23314" y="18170"/>
                <a:ext cx="343293" cy="145262"/>
              </a:xfrm>
              <a:custGeom>
                <a:avLst/>
                <a:gdLst/>
                <a:ahLst/>
                <a:cxnLst/>
                <a:rect l="0" t="0" r="0" b="0"/>
                <a:pathLst>
                  <a:path w="540" h="228">
                    <a:moveTo>
                      <a:pt x="135" y="0"/>
                    </a:moveTo>
                    <a:lnTo>
                      <a:pt x="404" y="0"/>
                    </a:lnTo>
                    <a:cubicBezTo>
                      <a:pt x="479" y="0"/>
                      <a:pt x="540" y="51"/>
                      <a:pt x="540" y="114"/>
                    </a:cubicBezTo>
                    <a:cubicBezTo>
                      <a:pt x="540" y="177"/>
                      <a:pt x="479" y="228"/>
                      <a:pt x="404" y="228"/>
                    </a:cubicBezTo>
                    <a:lnTo>
                      <a:pt x="135" y="228"/>
                    </a:lnTo>
                    <a:cubicBezTo>
                      <a:pt x="61" y="228"/>
                      <a:pt x="0" y="177"/>
                      <a:pt x="0" y="114"/>
                    </a:cubicBezTo>
                    <a:cubicBezTo>
                      <a:pt x="0" y="51"/>
                      <a:pt x="61" y="0"/>
                      <a:pt x="135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324" name="picture 13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2040641" y="1354685"/>
              <a:ext cx="93243" cy="92735"/>
            </a:xfrm>
            <a:prstGeom prst="rect">
              <a:avLst/>
            </a:prstGeom>
          </p:spPr>
        </p:pic>
        <p:grpSp>
          <p:nvGrpSpPr>
            <p:cNvPr id="114" name="group 114"/>
            <p:cNvGrpSpPr/>
            <p:nvPr/>
          </p:nvGrpSpPr>
          <p:grpSpPr>
            <a:xfrm rot="21600000">
              <a:off x="1892299" y="1126711"/>
              <a:ext cx="389907" cy="283438"/>
              <a:chOff x="0" y="0"/>
              <a:chExt cx="389907" cy="283438"/>
            </a:xfrm>
          </p:grpSpPr>
          <p:sp>
            <p:nvSpPr>
              <p:cNvPr id="1326" name="path 1326"/>
              <p:cNvSpPr/>
              <p:nvPr/>
            </p:nvSpPr>
            <p:spPr>
              <a:xfrm>
                <a:off x="0" y="0"/>
                <a:ext cx="389902" cy="283438"/>
              </a:xfrm>
              <a:custGeom>
                <a:avLst/>
                <a:gdLst/>
                <a:ahLst/>
                <a:cxnLst/>
                <a:rect l="0" t="0" r="0" b="0"/>
                <a:pathLst>
                  <a:path w="614" h="446">
                    <a:moveTo>
                      <a:pt x="169" y="0"/>
                    </a:moveTo>
                    <a:lnTo>
                      <a:pt x="444" y="0"/>
                    </a:lnTo>
                    <a:cubicBezTo>
                      <a:pt x="537" y="0"/>
                      <a:pt x="614" y="64"/>
                      <a:pt x="614" y="142"/>
                    </a:cubicBezTo>
                    <a:cubicBezTo>
                      <a:pt x="614" y="221"/>
                      <a:pt x="537" y="285"/>
                      <a:pt x="444" y="285"/>
                    </a:cubicBezTo>
                    <a:lnTo>
                      <a:pt x="349" y="285"/>
                    </a:lnTo>
                    <a:cubicBezTo>
                      <a:pt x="344" y="285"/>
                      <a:pt x="337" y="290"/>
                      <a:pt x="337" y="294"/>
                    </a:cubicBezTo>
                    <a:lnTo>
                      <a:pt x="307" y="446"/>
                    </a:lnTo>
                    <a:lnTo>
                      <a:pt x="276" y="294"/>
                    </a:lnTo>
                    <a:cubicBezTo>
                      <a:pt x="276" y="290"/>
                      <a:pt x="269" y="285"/>
                      <a:pt x="264" y="285"/>
                    </a:cubicBezTo>
                    <a:lnTo>
                      <a:pt x="169" y="285"/>
                    </a:lnTo>
                    <a:cubicBezTo>
                      <a:pt x="76" y="285"/>
                      <a:pt x="0" y="221"/>
                      <a:pt x="0" y="142"/>
                    </a:cubicBezTo>
                    <a:cubicBezTo>
                      <a:pt x="0" y="64"/>
                      <a:pt x="76" y="0"/>
                      <a:pt x="169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8" name="path 1328"/>
              <p:cNvSpPr/>
              <p:nvPr/>
            </p:nvSpPr>
            <p:spPr>
              <a:xfrm>
                <a:off x="194961" y="0"/>
                <a:ext cx="194945" cy="283438"/>
              </a:xfrm>
              <a:custGeom>
                <a:avLst/>
                <a:gdLst/>
                <a:ahLst/>
                <a:cxnLst/>
                <a:rect l="0" t="0" r="0" b="0"/>
                <a:pathLst>
                  <a:path w="307" h="446">
                    <a:moveTo>
                      <a:pt x="0" y="0"/>
                    </a:moveTo>
                    <a:lnTo>
                      <a:pt x="137" y="0"/>
                    </a:lnTo>
                    <a:cubicBezTo>
                      <a:pt x="230" y="0"/>
                      <a:pt x="307" y="64"/>
                      <a:pt x="307" y="142"/>
                    </a:cubicBezTo>
                    <a:cubicBezTo>
                      <a:pt x="307" y="221"/>
                      <a:pt x="230" y="285"/>
                      <a:pt x="137" y="285"/>
                    </a:cubicBezTo>
                    <a:lnTo>
                      <a:pt x="42" y="285"/>
                    </a:lnTo>
                    <a:cubicBezTo>
                      <a:pt x="37" y="285"/>
                      <a:pt x="30" y="290"/>
                      <a:pt x="29" y="294"/>
                    </a:cubicBezTo>
                    <a:lnTo>
                      <a:pt x="0" y="4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0" name="path 1330"/>
              <p:cNvSpPr/>
              <p:nvPr/>
            </p:nvSpPr>
            <p:spPr>
              <a:xfrm>
                <a:off x="23302" y="18157"/>
                <a:ext cx="343280" cy="145262"/>
              </a:xfrm>
              <a:custGeom>
                <a:avLst/>
                <a:gdLst/>
                <a:ahLst/>
                <a:cxnLst/>
                <a:rect l="0" t="0" r="0" b="0"/>
                <a:pathLst>
                  <a:path w="540" h="228">
                    <a:moveTo>
                      <a:pt x="135" y="0"/>
                    </a:moveTo>
                    <a:lnTo>
                      <a:pt x="404" y="0"/>
                    </a:lnTo>
                    <a:cubicBezTo>
                      <a:pt x="479" y="0"/>
                      <a:pt x="540" y="51"/>
                      <a:pt x="540" y="114"/>
                    </a:cubicBezTo>
                    <a:cubicBezTo>
                      <a:pt x="540" y="177"/>
                      <a:pt x="479" y="228"/>
                      <a:pt x="404" y="228"/>
                    </a:cubicBezTo>
                    <a:lnTo>
                      <a:pt x="135" y="228"/>
                    </a:lnTo>
                    <a:cubicBezTo>
                      <a:pt x="61" y="228"/>
                      <a:pt x="0" y="177"/>
                      <a:pt x="0" y="114"/>
                    </a:cubicBezTo>
                    <a:cubicBezTo>
                      <a:pt x="0" y="51"/>
                      <a:pt x="61" y="0"/>
                      <a:pt x="135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 rot="21600000">
              <a:off x="1516419" y="257553"/>
              <a:ext cx="340652" cy="247650"/>
              <a:chOff x="0" y="0"/>
              <a:chExt cx="340652" cy="247650"/>
            </a:xfrm>
          </p:grpSpPr>
          <p:sp>
            <p:nvSpPr>
              <p:cNvPr id="1332" name="path 1332"/>
              <p:cNvSpPr/>
              <p:nvPr/>
            </p:nvSpPr>
            <p:spPr>
              <a:xfrm>
                <a:off x="0" y="0"/>
                <a:ext cx="340652" cy="247650"/>
              </a:xfrm>
              <a:custGeom>
                <a:avLst/>
                <a:gdLst/>
                <a:ahLst/>
                <a:cxnLst/>
                <a:rect l="0" t="0" r="0" b="0"/>
                <a:pathLst>
                  <a:path w="536" h="390">
                    <a:moveTo>
                      <a:pt x="148" y="0"/>
                    </a:moveTo>
                    <a:lnTo>
                      <a:pt x="388" y="0"/>
                    </a:lnTo>
                    <a:cubicBezTo>
                      <a:pt x="469" y="0"/>
                      <a:pt x="536" y="56"/>
                      <a:pt x="536" y="124"/>
                    </a:cubicBezTo>
                    <a:cubicBezTo>
                      <a:pt x="536" y="193"/>
                      <a:pt x="469" y="249"/>
                      <a:pt x="388" y="249"/>
                    </a:cubicBezTo>
                    <a:lnTo>
                      <a:pt x="305" y="249"/>
                    </a:lnTo>
                    <a:cubicBezTo>
                      <a:pt x="300" y="249"/>
                      <a:pt x="295" y="253"/>
                      <a:pt x="294" y="257"/>
                    </a:cubicBezTo>
                    <a:lnTo>
                      <a:pt x="268" y="390"/>
                    </a:lnTo>
                    <a:lnTo>
                      <a:pt x="242" y="257"/>
                    </a:lnTo>
                    <a:cubicBezTo>
                      <a:pt x="241" y="253"/>
                      <a:pt x="235" y="249"/>
                      <a:pt x="230" y="249"/>
                    </a:cubicBezTo>
                    <a:lnTo>
                      <a:pt x="148" y="249"/>
                    </a:lnTo>
                    <a:cubicBezTo>
                      <a:pt x="66" y="249"/>
                      <a:pt x="0" y="193"/>
                      <a:pt x="0" y="124"/>
                    </a:cubicBezTo>
                    <a:cubicBezTo>
                      <a:pt x="0" y="56"/>
                      <a:pt x="66" y="0"/>
                      <a:pt x="148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4" name="path 1334"/>
              <p:cNvSpPr/>
              <p:nvPr/>
            </p:nvSpPr>
            <p:spPr>
              <a:xfrm>
                <a:off x="170357" y="0"/>
                <a:ext cx="170294" cy="247650"/>
              </a:xfrm>
              <a:custGeom>
                <a:avLst/>
                <a:gdLst/>
                <a:ahLst/>
                <a:cxnLst/>
                <a:rect l="0" t="0" r="0" b="0"/>
                <a:pathLst>
                  <a:path w="268" h="390">
                    <a:moveTo>
                      <a:pt x="0" y="0"/>
                    </a:moveTo>
                    <a:lnTo>
                      <a:pt x="119" y="0"/>
                    </a:lnTo>
                    <a:cubicBezTo>
                      <a:pt x="201" y="0"/>
                      <a:pt x="268" y="56"/>
                      <a:pt x="268" y="124"/>
                    </a:cubicBezTo>
                    <a:cubicBezTo>
                      <a:pt x="268" y="193"/>
                      <a:pt x="201" y="249"/>
                      <a:pt x="119" y="249"/>
                    </a:cubicBezTo>
                    <a:lnTo>
                      <a:pt x="37" y="249"/>
                    </a:lnTo>
                    <a:cubicBezTo>
                      <a:pt x="32" y="249"/>
                      <a:pt x="27" y="253"/>
                      <a:pt x="26" y="257"/>
                    </a:cubicBezTo>
                    <a:lnTo>
                      <a:pt x="0" y="3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6" name="path 1336"/>
              <p:cNvSpPr/>
              <p:nvPr/>
            </p:nvSpPr>
            <p:spPr>
              <a:xfrm>
                <a:off x="20347" y="15875"/>
                <a:ext cx="299961" cy="126898"/>
              </a:xfrm>
              <a:custGeom>
                <a:avLst/>
                <a:gdLst/>
                <a:ahLst/>
                <a:cxnLst/>
                <a:rect l="0" t="0" r="0" b="0"/>
                <a:pathLst>
                  <a:path w="472" h="199">
                    <a:moveTo>
                      <a:pt x="118" y="0"/>
                    </a:moveTo>
                    <a:lnTo>
                      <a:pt x="353" y="0"/>
                    </a:lnTo>
                    <a:cubicBezTo>
                      <a:pt x="418" y="0"/>
                      <a:pt x="472" y="44"/>
                      <a:pt x="472" y="99"/>
                    </a:cubicBezTo>
                    <a:cubicBezTo>
                      <a:pt x="472" y="154"/>
                      <a:pt x="418" y="199"/>
                      <a:pt x="353" y="199"/>
                    </a:cubicBezTo>
                    <a:lnTo>
                      <a:pt x="118" y="199"/>
                    </a:lnTo>
                    <a:cubicBezTo>
                      <a:pt x="53" y="199"/>
                      <a:pt x="0" y="154"/>
                      <a:pt x="0" y="99"/>
                    </a:cubicBezTo>
                    <a:cubicBezTo>
                      <a:pt x="0" y="44"/>
                      <a:pt x="53" y="0"/>
                      <a:pt x="118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338" name="picture 13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206819" y="1211165"/>
              <a:ext cx="83705" cy="83236"/>
            </a:xfrm>
            <a:prstGeom prst="rect">
              <a:avLst/>
            </a:prstGeom>
          </p:spPr>
        </p:pic>
        <p:grpSp>
          <p:nvGrpSpPr>
            <p:cNvPr id="118" name="group 118"/>
            <p:cNvGrpSpPr/>
            <p:nvPr/>
          </p:nvGrpSpPr>
          <p:grpSpPr>
            <a:xfrm rot="21600000">
              <a:off x="82866" y="1019466"/>
              <a:ext cx="331597" cy="241058"/>
              <a:chOff x="0" y="0"/>
              <a:chExt cx="331597" cy="241058"/>
            </a:xfrm>
          </p:grpSpPr>
          <p:sp>
            <p:nvSpPr>
              <p:cNvPr id="1340" name="path 1340"/>
              <p:cNvSpPr/>
              <p:nvPr/>
            </p:nvSpPr>
            <p:spPr>
              <a:xfrm>
                <a:off x="0" y="0"/>
                <a:ext cx="331597" cy="241058"/>
              </a:xfrm>
              <a:custGeom>
                <a:avLst/>
                <a:gdLst/>
                <a:ahLst/>
                <a:cxnLst/>
                <a:rect l="0" t="0" r="0" b="0"/>
                <a:pathLst>
                  <a:path w="522" h="379">
                    <a:moveTo>
                      <a:pt x="144" y="0"/>
                    </a:moveTo>
                    <a:lnTo>
                      <a:pt x="377" y="0"/>
                    </a:lnTo>
                    <a:cubicBezTo>
                      <a:pt x="457" y="0"/>
                      <a:pt x="522" y="54"/>
                      <a:pt x="522" y="121"/>
                    </a:cubicBezTo>
                    <a:cubicBezTo>
                      <a:pt x="522" y="188"/>
                      <a:pt x="457" y="243"/>
                      <a:pt x="377" y="243"/>
                    </a:cubicBezTo>
                    <a:lnTo>
                      <a:pt x="297" y="243"/>
                    </a:lnTo>
                    <a:cubicBezTo>
                      <a:pt x="292" y="243"/>
                      <a:pt x="287" y="246"/>
                      <a:pt x="286" y="250"/>
                    </a:cubicBezTo>
                    <a:lnTo>
                      <a:pt x="261" y="379"/>
                    </a:lnTo>
                    <a:lnTo>
                      <a:pt x="235" y="250"/>
                    </a:lnTo>
                    <a:cubicBezTo>
                      <a:pt x="234" y="246"/>
                      <a:pt x="229" y="243"/>
                      <a:pt x="224" y="243"/>
                    </a:cubicBezTo>
                    <a:lnTo>
                      <a:pt x="144" y="243"/>
                    </a:lnTo>
                    <a:cubicBezTo>
                      <a:pt x="64" y="243"/>
                      <a:pt x="0" y="188"/>
                      <a:pt x="0" y="121"/>
                    </a:cubicBezTo>
                    <a:cubicBezTo>
                      <a:pt x="0" y="54"/>
                      <a:pt x="64" y="0"/>
                      <a:pt x="144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2" name="path 1342"/>
              <p:cNvSpPr/>
              <p:nvPr/>
            </p:nvSpPr>
            <p:spPr>
              <a:xfrm>
                <a:off x="165822" y="0"/>
                <a:ext cx="165773" cy="241058"/>
              </a:xfrm>
              <a:custGeom>
                <a:avLst/>
                <a:gdLst/>
                <a:ahLst/>
                <a:cxnLst/>
                <a:rect l="0" t="0" r="0" b="0"/>
                <a:pathLst>
                  <a:path w="261" h="379">
                    <a:moveTo>
                      <a:pt x="0" y="0"/>
                    </a:moveTo>
                    <a:lnTo>
                      <a:pt x="116" y="0"/>
                    </a:lnTo>
                    <a:cubicBezTo>
                      <a:pt x="196" y="0"/>
                      <a:pt x="261" y="54"/>
                      <a:pt x="261" y="121"/>
                    </a:cubicBezTo>
                    <a:cubicBezTo>
                      <a:pt x="261" y="188"/>
                      <a:pt x="196" y="243"/>
                      <a:pt x="116" y="243"/>
                    </a:cubicBezTo>
                    <a:lnTo>
                      <a:pt x="36" y="243"/>
                    </a:lnTo>
                    <a:cubicBezTo>
                      <a:pt x="31" y="243"/>
                      <a:pt x="26" y="246"/>
                      <a:pt x="25" y="250"/>
                    </a:cubicBezTo>
                    <a:lnTo>
                      <a:pt x="0" y="3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4" name="path 1344"/>
              <p:cNvSpPr/>
              <p:nvPr/>
            </p:nvSpPr>
            <p:spPr>
              <a:xfrm>
                <a:off x="19815" y="15453"/>
                <a:ext cx="291947" cy="123520"/>
              </a:xfrm>
              <a:custGeom>
                <a:avLst/>
                <a:gdLst/>
                <a:ahLst/>
                <a:cxnLst/>
                <a:rect l="0" t="0" r="0" b="0"/>
                <a:pathLst>
                  <a:path w="459" h="194">
                    <a:moveTo>
                      <a:pt x="115" y="0"/>
                    </a:moveTo>
                    <a:lnTo>
                      <a:pt x="344" y="0"/>
                    </a:lnTo>
                    <a:cubicBezTo>
                      <a:pt x="407" y="0"/>
                      <a:pt x="459" y="43"/>
                      <a:pt x="459" y="97"/>
                    </a:cubicBezTo>
                    <a:cubicBezTo>
                      <a:pt x="459" y="150"/>
                      <a:pt x="407" y="194"/>
                      <a:pt x="344" y="194"/>
                    </a:cubicBezTo>
                    <a:lnTo>
                      <a:pt x="115" y="194"/>
                    </a:lnTo>
                    <a:cubicBezTo>
                      <a:pt x="51" y="194"/>
                      <a:pt x="0" y="150"/>
                      <a:pt x="0" y="97"/>
                    </a:cubicBezTo>
                    <a:cubicBezTo>
                      <a:pt x="0" y="43"/>
                      <a:pt x="51" y="0"/>
                      <a:pt x="115" y="0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46" name="textbox 1346"/>
            <p:cNvSpPr/>
            <p:nvPr/>
          </p:nvSpPr>
          <p:spPr>
            <a:xfrm>
              <a:off x="115990" y="91792"/>
              <a:ext cx="2120900" cy="118173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4925" algn="l" rtl="0" eaLnBrk="0">
                <a:lnSpc>
                  <a:spcPct val="84000"/>
                </a:lnSpc>
              </a:pPr>
              <a:r>
                <a:rPr sz="500" kern="0" spc="3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iAicon</a:t>
              </a: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447165" algn="l" rtl="0" eaLnBrk="0">
                <a:lnSpc>
                  <a:spcPct val="71000"/>
                </a:lnSpc>
                <a:spcBef>
                  <a:spcPts val="1025"/>
                </a:spcBef>
              </a:pPr>
              <a:r>
                <a:rPr sz="700" kern="0" spc="-1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25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711960" algn="l" rtl="0" eaLnBrk="0">
                <a:lnSpc>
                  <a:spcPts val="615"/>
                </a:lnSpc>
                <a:spcBef>
                  <a:spcPts val="245"/>
                </a:spcBef>
              </a:pPr>
              <a:r>
                <a:rPr sz="800" kern="0" spc="-1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032510" algn="l" rtl="0" eaLnBrk="0">
                <a:lnSpc>
                  <a:spcPts val="615"/>
                </a:lnSpc>
              </a:pPr>
              <a:r>
                <a:rPr sz="800" kern="0" spc="-1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8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1000"/>
                </a:lnSpc>
                <a:spcBef>
                  <a:spcPts val="185"/>
                </a:spcBef>
              </a:pPr>
              <a:r>
                <a:rPr sz="600" kern="0" spc="3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iAicen</a:t>
              </a: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33000"/>
                </a:lnSpc>
              </a:pPr>
              <a:endParaRPr sz="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r" rtl="0" eaLnBrk="0">
                <a:lnSpc>
                  <a:spcPct val="71000"/>
                </a:lnSpc>
                <a:spcBef>
                  <a:spcPts val="0"/>
                </a:spcBef>
              </a:pPr>
              <a:r>
                <a:rPr sz="800" kern="0" spc="-10" dirty="0">
                  <a:solidFill>
                    <a:srgbClr val="18904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iAicon</a:t>
              </a: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  <p:pic>
          <p:nvPicPr>
            <p:cNvPr id="1348" name="picture 13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119044" y="850169"/>
              <a:ext cx="81737" cy="81305"/>
            </a:xfrm>
            <a:prstGeom prst="rect">
              <a:avLst/>
            </a:prstGeom>
          </p:spPr>
        </p:pic>
        <p:grpSp>
          <p:nvGrpSpPr>
            <p:cNvPr id="120" name="group 120"/>
            <p:cNvGrpSpPr/>
            <p:nvPr/>
          </p:nvGrpSpPr>
          <p:grpSpPr>
            <a:xfrm rot="21600000">
              <a:off x="71" y="665865"/>
              <a:ext cx="319684" cy="232409"/>
              <a:chOff x="0" y="0"/>
              <a:chExt cx="319684" cy="232409"/>
            </a:xfrm>
          </p:grpSpPr>
          <p:sp>
            <p:nvSpPr>
              <p:cNvPr id="1350" name="path 1350"/>
              <p:cNvSpPr/>
              <p:nvPr/>
            </p:nvSpPr>
            <p:spPr>
              <a:xfrm>
                <a:off x="0" y="0"/>
                <a:ext cx="319684" cy="232409"/>
              </a:xfrm>
              <a:custGeom>
                <a:avLst/>
                <a:gdLst/>
                <a:ahLst/>
                <a:cxnLst/>
                <a:rect l="0" t="0" r="0" b="0"/>
                <a:pathLst>
                  <a:path w="503" h="365">
                    <a:moveTo>
                      <a:pt x="139" y="0"/>
                    </a:moveTo>
                    <a:lnTo>
                      <a:pt x="364" y="0"/>
                    </a:lnTo>
                    <a:cubicBezTo>
                      <a:pt x="440" y="0"/>
                      <a:pt x="503" y="52"/>
                      <a:pt x="503" y="117"/>
                    </a:cubicBezTo>
                    <a:cubicBezTo>
                      <a:pt x="503" y="181"/>
                      <a:pt x="440" y="234"/>
                      <a:pt x="364" y="234"/>
                    </a:cubicBezTo>
                    <a:lnTo>
                      <a:pt x="286" y="234"/>
                    </a:lnTo>
                    <a:cubicBezTo>
                      <a:pt x="282" y="234"/>
                      <a:pt x="277" y="237"/>
                      <a:pt x="276" y="241"/>
                    </a:cubicBezTo>
                    <a:lnTo>
                      <a:pt x="251" y="365"/>
                    </a:lnTo>
                    <a:lnTo>
                      <a:pt x="227" y="241"/>
                    </a:lnTo>
                    <a:cubicBezTo>
                      <a:pt x="226" y="238"/>
                      <a:pt x="221" y="234"/>
                      <a:pt x="216" y="234"/>
                    </a:cubicBezTo>
                    <a:lnTo>
                      <a:pt x="139" y="234"/>
                    </a:lnTo>
                    <a:cubicBezTo>
                      <a:pt x="62" y="234"/>
                      <a:pt x="0" y="181"/>
                      <a:pt x="0" y="117"/>
                    </a:cubicBezTo>
                    <a:cubicBezTo>
                      <a:pt x="0" y="52"/>
                      <a:pt x="62" y="0"/>
                      <a:pt x="139" y="0"/>
                    </a:cubicBezTo>
                  </a:path>
                </a:pathLst>
              </a:custGeom>
              <a:solidFill>
                <a:srgbClr val="6D9030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2" name="path 1352"/>
              <p:cNvSpPr/>
              <p:nvPr/>
            </p:nvSpPr>
            <p:spPr>
              <a:xfrm>
                <a:off x="159866" y="0"/>
                <a:ext cx="159816" cy="232409"/>
              </a:xfrm>
              <a:custGeom>
                <a:avLst/>
                <a:gdLst/>
                <a:ahLst/>
                <a:cxnLst/>
                <a:rect l="0" t="0" r="0" b="0"/>
                <a:pathLst>
                  <a:path w="251" h="365">
                    <a:moveTo>
                      <a:pt x="0" y="0"/>
                    </a:moveTo>
                    <a:lnTo>
                      <a:pt x="112" y="0"/>
                    </a:lnTo>
                    <a:cubicBezTo>
                      <a:pt x="189" y="0"/>
                      <a:pt x="251" y="52"/>
                      <a:pt x="251" y="117"/>
                    </a:cubicBezTo>
                    <a:cubicBezTo>
                      <a:pt x="251" y="181"/>
                      <a:pt x="189" y="234"/>
                      <a:pt x="112" y="234"/>
                    </a:cubicBezTo>
                    <a:lnTo>
                      <a:pt x="35" y="234"/>
                    </a:lnTo>
                    <a:cubicBezTo>
                      <a:pt x="30" y="234"/>
                      <a:pt x="25" y="237"/>
                      <a:pt x="24" y="241"/>
                    </a:cubicBezTo>
                    <a:lnTo>
                      <a:pt x="0" y="3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B223">
                  <a:alpha val="100000"/>
                </a:srgbClr>
              </a:solidFill>
              <a:ln w="0"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54" name="rect 1354"/>
            <p:cNvSpPr/>
            <p:nvPr/>
          </p:nvSpPr>
          <p:spPr>
            <a:xfrm>
              <a:off x="19164" y="680759"/>
              <a:ext cx="281495" cy="119113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356" name="picture 13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8566474" y="6413327"/>
            <a:ext cx="2062721" cy="2062708"/>
          </a:xfrm>
          <a:prstGeom prst="rect">
            <a:avLst/>
          </a:prstGeom>
        </p:spPr>
      </p:pic>
      <p:sp>
        <p:nvSpPr>
          <p:cNvPr id="1358" name="textbox 1358"/>
          <p:cNvSpPr/>
          <p:nvPr/>
        </p:nvSpPr>
        <p:spPr>
          <a:xfrm>
            <a:off x="575251" y="691849"/>
            <a:ext cx="3268979" cy="1060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4100" kern="0" spc="29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政策优势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6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3500" algn="l" rtl="0" eaLnBrk="0">
              <a:lnSpc>
                <a:spcPct val="91000"/>
              </a:lnSpc>
              <a:spcBef>
                <a:spcPts val="5"/>
              </a:spcBef>
            </a:pPr>
            <a:r>
              <a:rPr sz="14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五大政策优势——携手共赢，缔造未来</a:t>
            </a:r>
            <a:r>
              <a:rPr sz="1400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60" name="picture 13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43070" y="5156772"/>
            <a:ext cx="2562358" cy="1276375"/>
          </a:xfrm>
          <a:prstGeom prst="rect">
            <a:avLst/>
          </a:prstGeom>
        </p:spPr>
      </p:pic>
      <p:sp>
        <p:nvSpPr>
          <p:cNvPr id="1362" name="textbox 1362"/>
          <p:cNvSpPr/>
          <p:nvPr/>
        </p:nvSpPr>
        <p:spPr>
          <a:xfrm>
            <a:off x="774324" y="6413545"/>
            <a:ext cx="3300729" cy="5765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91000"/>
              </a:lnSpc>
            </a:pPr>
            <a:r>
              <a:rPr sz="1300" kern="0" spc="-1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服务专业化政策：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定期针对销售、售后、技术人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员，开展线上专业技能培训，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提升快速响应能力。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4" name="textbox 1364"/>
          <p:cNvSpPr/>
          <p:nvPr/>
        </p:nvSpPr>
        <p:spPr>
          <a:xfrm>
            <a:off x="3448549" y="2447946"/>
            <a:ext cx="3809365" cy="4229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22225" algn="l" rtl="0" eaLnBrk="0">
              <a:lnSpc>
                <a:spcPct val="91000"/>
              </a:lnSpc>
            </a:pPr>
            <a:r>
              <a:rPr sz="1300" kern="0" spc="-1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全球化</a:t>
            </a:r>
            <a:r>
              <a:rPr sz="1300" kern="0" spc="-1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政策：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5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协同全球合作伙伴，复制分享成功经营，共同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构建全球化品牌形象。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6" name="textbox 1366"/>
          <p:cNvSpPr/>
          <p:nvPr/>
        </p:nvSpPr>
        <p:spPr>
          <a:xfrm>
            <a:off x="8184707" y="1309323"/>
            <a:ext cx="2254250" cy="5918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4100" kern="0" spc="2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经营优势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8" name="textbox 1368"/>
          <p:cNvSpPr/>
          <p:nvPr/>
        </p:nvSpPr>
        <p:spPr>
          <a:xfrm>
            <a:off x="3702050" y="8969375"/>
            <a:ext cx="3708400" cy="8172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减轻经营压力政策：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提供各种经营、销售政策，从根本上减免经营压力。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70" name="textbox 1370"/>
          <p:cNvSpPr/>
          <p:nvPr/>
        </p:nvSpPr>
        <p:spPr>
          <a:xfrm>
            <a:off x="8185139" y="2610001"/>
            <a:ext cx="4459604" cy="2197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400" b="1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四大经营优势——确保正常、有序经营，快速回本获利！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78" name="textbox 1378"/>
          <p:cNvSpPr/>
          <p:nvPr/>
        </p:nvSpPr>
        <p:spPr>
          <a:xfrm>
            <a:off x="676561" y="2871205"/>
            <a:ext cx="253365" cy="965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8000"/>
              </a:lnSpc>
            </a:pPr>
            <a:r>
              <a:rPr sz="600" kern="0" spc="20" dirty="0">
                <a:solidFill>
                  <a:srgbClr val="18904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iAicon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722777" y="3287027"/>
            <a:ext cx="4952504" cy="6644055"/>
          </a:xfrm>
          <a:prstGeom prst="rect">
            <a:avLst/>
          </a:prstGeom>
        </p:spPr>
      </p:pic>
      <p:sp>
        <p:nvSpPr>
          <p:cNvPr id="22" name="rect 22"/>
          <p:cNvSpPr/>
          <p:nvPr/>
        </p:nvSpPr>
        <p:spPr>
          <a:xfrm>
            <a:off x="9724408" y="7082980"/>
            <a:ext cx="903275" cy="818337"/>
          </a:xfrm>
          <a:prstGeom prst="rect">
            <a:avLst/>
          </a:prstGeom>
          <a:solidFill>
            <a:srgbClr val="5EB030">
              <a:alpha val="98039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4" name="path 24"/>
          <p:cNvSpPr/>
          <p:nvPr/>
        </p:nvSpPr>
        <p:spPr>
          <a:xfrm>
            <a:off x="9748919" y="7171112"/>
            <a:ext cx="778725" cy="705523"/>
          </a:xfrm>
          <a:custGeom>
            <a:avLst/>
            <a:gdLst/>
            <a:ahLst/>
            <a:cxnLst/>
            <a:rect l="0" t="0" r="0" b="0"/>
            <a:pathLst>
              <a:path w="1226" h="1111">
                <a:moveTo>
                  <a:pt x="328" y="0"/>
                </a:moveTo>
                <a:lnTo>
                  <a:pt x="1226" y="0"/>
                </a:lnTo>
                <a:lnTo>
                  <a:pt x="1226" y="722"/>
                </a:lnTo>
                <a:cubicBezTo>
                  <a:pt x="1226" y="936"/>
                  <a:pt x="1078" y="1111"/>
                  <a:pt x="897" y="1111"/>
                </a:cubicBezTo>
                <a:lnTo>
                  <a:pt x="0" y="1111"/>
                </a:lnTo>
                <a:lnTo>
                  <a:pt x="0" y="388"/>
                </a:lnTo>
                <a:cubicBezTo>
                  <a:pt x="0" y="175"/>
                  <a:pt x="147" y="0"/>
                  <a:pt x="328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" name="group 2"/>
          <p:cNvGrpSpPr/>
          <p:nvPr/>
        </p:nvGrpSpPr>
        <p:grpSpPr>
          <a:xfrm rot="21600000">
            <a:off x="9724408" y="9114433"/>
            <a:ext cx="903275" cy="818337"/>
            <a:chOff x="0" y="0"/>
            <a:chExt cx="903275" cy="818337"/>
          </a:xfrm>
        </p:grpSpPr>
        <p:sp>
          <p:nvSpPr>
            <p:cNvPr id="26" name="path 26"/>
            <p:cNvSpPr/>
            <p:nvPr/>
          </p:nvSpPr>
          <p:spPr>
            <a:xfrm>
              <a:off x="0" y="0"/>
              <a:ext cx="903275" cy="818337"/>
            </a:xfrm>
            <a:custGeom>
              <a:avLst/>
              <a:gdLst/>
              <a:ahLst/>
              <a:cxnLst/>
              <a:rect l="0" t="0" r="0" b="0"/>
              <a:pathLst>
                <a:path w="1422" h="1288">
                  <a:moveTo>
                    <a:pt x="381" y="0"/>
                  </a:moveTo>
                  <a:lnTo>
                    <a:pt x="1422" y="0"/>
                  </a:lnTo>
                  <a:lnTo>
                    <a:pt x="1422" y="837"/>
                  </a:lnTo>
                  <a:cubicBezTo>
                    <a:pt x="1422" y="1085"/>
                    <a:pt x="1250" y="1288"/>
                    <a:pt x="1041" y="1288"/>
                  </a:cubicBezTo>
                  <a:lnTo>
                    <a:pt x="0" y="1288"/>
                  </a:lnTo>
                  <a:lnTo>
                    <a:pt x="0" y="451"/>
                  </a:lnTo>
                  <a:cubicBezTo>
                    <a:pt x="0" y="202"/>
                    <a:pt x="171" y="0"/>
                    <a:pt x="381" y="0"/>
                  </a:cubicBezTo>
                </a:path>
              </a:pathLst>
            </a:custGeom>
            <a:solidFill>
              <a:srgbClr val="5EB0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8" name="path 28"/>
            <p:cNvSpPr/>
            <p:nvPr/>
          </p:nvSpPr>
          <p:spPr>
            <a:xfrm>
              <a:off x="24510" y="88130"/>
              <a:ext cx="778725" cy="705523"/>
            </a:xfrm>
            <a:custGeom>
              <a:avLst/>
              <a:gdLst/>
              <a:ahLst/>
              <a:cxnLst/>
              <a:rect l="0" t="0" r="0" b="0"/>
              <a:pathLst>
                <a:path w="1226" h="1111">
                  <a:moveTo>
                    <a:pt x="328" y="0"/>
                  </a:moveTo>
                  <a:lnTo>
                    <a:pt x="1226" y="0"/>
                  </a:lnTo>
                  <a:lnTo>
                    <a:pt x="1226" y="722"/>
                  </a:lnTo>
                  <a:cubicBezTo>
                    <a:pt x="1226" y="936"/>
                    <a:pt x="1078" y="1111"/>
                    <a:pt x="897" y="1111"/>
                  </a:cubicBezTo>
                  <a:lnTo>
                    <a:pt x="0" y="1111"/>
                  </a:lnTo>
                  <a:lnTo>
                    <a:pt x="0" y="388"/>
                  </a:lnTo>
                  <a:cubicBezTo>
                    <a:pt x="0" y="175"/>
                    <a:pt x="147" y="0"/>
                    <a:pt x="32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21600000">
            <a:off x="9724408" y="6137413"/>
            <a:ext cx="903275" cy="818337"/>
            <a:chOff x="0" y="0"/>
            <a:chExt cx="903275" cy="818337"/>
          </a:xfrm>
        </p:grpSpPr>
        <p:sp>
          <p:nvSpPr>
            <p:cNvPr id="30" name="path 30"/>
            <p:cNvSpPr/>
            <p:nvPr/>
          </p:nvSpPr>
          <p:spPr>
            <a:xfrm>
              <a:off x="0" y="0"/>
              <a:ext cx="903275" cy="818337"/>
            </a:xfrm>
            <a:custGeom>
              <a:avLst/>
              <a:gdLst/>
              <a:ahLst/>
              <a:cxnLst/>
              <a:rect l="0" t="0" r="0" b="0"/>
              <a:pathLst>
                <a:path w="1422" h="1288">
                  <a:moveTo>
                    <a:pt x="381" y="0"/>
                  </a:moveTo>
                  <a:lnTo>
                    <a:pt x="1422" y="0"/>
                  </a:lnTo>
                  <a:lnTo>
                    <a:pt x="1422" y="837"/>
                  </a:lnTo>
                  <a:cubicBezTo>
                    <a:pt x="1422" y="1085"/>
                    <a:pt x="1250" y="1288"/>
                    <a:pt x="1041" y="1288"/>
                  </a:cubicBezTo>
                  <a:lnTo>
                    <a:pt x="0" y="1288"/>
                  </a:lnTo>
                  <a:lnTo>
                    <a:pt x="0" y="451"/>
                  </a:lnTo>
                  <a:cubicBezTo>
                    <a:pt x="0" y="202"/>
                    <a:pt x="171" y="0"/>
                    <a:pt x="381" y="0"/>
                  </a:cubicBezTo>
                </a:path>
              </a:pathLst>
            </a:custGeom>
            <a:solidFill>
              <a:srgbClr val="5EB0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" name="path 32"/>
            <p:cNvSpPr/>
            <p:nvPr/>
          </p:nvSpPr>
          <p:spPr>
            <a:xfrm>
              <a:off x="24510" y="88131"/>
              <a:ext cx="778725" cy="705523"/>
            </a:xfrm>
            <a:custGeom>
              <a:avLst/>
              <a:gdLst/>
              <a:ahLst/>
              <a:cxnLst/>
              <a:rect l="0" t="0" r="0" b="0"/>
              <a:pathLst>
                <a:path w="1226" h="1111">
                  <a:moveTo>
                    <a:pt x="328" y="0"/>
                  </a:moveTo>
                  <a:lnTo>
                    <a:pt x="1226" y="0"/>
                  </a:lnTo>
                  <a:lnTo>
                    <a:pt x="1226" y="722"/>
                  </a:lnTo>
                  <a:cubicBezTo>
                    <a:pt x="1226" y="936"/>
                    <a:pt x="1078" y="1111"/>
                    <a:pt x="897" y="1111"/>
                  </a:cubicBezTo>
                  <a:lnTo>
                    <a:pt x="0" y="1111"/>
                  </a:lnTo>
                  <a:lnTo>
                    <a:pt x="0" y="388"/>
                  </a:lnTo>
                  <a:cubicBezTo>
                    <a:pt x="0" y="175"/>
                    <a:pt x="147" y="0"/>
                    <a:pt x="32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9724408" y="5189279"/>
            <a:ext cx="903275" cy="818337"/>
            <a:chOff x="0" y="0"/>
            <a:chExt cx="903275" cy="818337"/>
          </a:xfrm>
        </p:grpSpPr>
        <p:sp>
          <p:nvSpPr>
            <p:cNvPr id="34" name="path 34"/>
            <p:cNvSpPr/>
            <p:nvPr/>
          </p:nvSpPr>
          <p:spPr>
            <a:xfrm>
              <a:off x="0" y="0"/>
              <a:ext cx="903275" cy="818337"/>
            </a:xfrm>
            <a:custGeom>
              <a:avLst/>
              <a:gdLst/>
              <a:ahLst/>
              <a:cxnLst/>
              <a:rect l="0" t="0" r="0" b="0"/>
              <a:pathLst>
                <a:path w="1422" h="1288">
                  <a:moveTo>
                    <a:pt x="381" y="0"/>
                  </a:moveTo>
                  <a:lnTo>
                    <a:pt x="1422" y="0"/>
                  </a:lnTo>
                  <a:lnTo>
                    <a:pt x="1422" y="837"/>
                  </a:lnTo>
                  <a:cubicBezTo>
                    <a:pt x="1422" y="1085"/>
                    <a:pt x="1250" y="1288"/>
                    <a:pt x="1041" y="1288"/>
                  </a:cubicBezTo>
                  <a:lnTo>
                    <a:pt x="0" y="1288"/>
                  </a:lnTo>
                  <a:lnTo>
                    <a:pt x="0" y="451"/>
                  </a:lnTo>
                  <a:cubicBezTo>
                    <a:pt x="0" y="202"/>
                    <a:pt x="171" y="0"/>
                    <a:pt x="381" y="0"/>
                  </a:cubicBezTo>
                </a:path>
              </a:pathLst>
            </a:custGeom>
            <a:solidFill>
              <a:srgbClr val="5EB0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" name="path 36"/>
            <p:cNvSpPr/>
            <p:nvPr/>
          </p:nvSpPr>
          <p:spPr>
            <a:xfrm>
              <a:off x="24510" y="88131"/>
              <a:ext cx="778725" cy="705523"/>
            </a:xfrm>
            <a:custGeom>
              <a:avLst/>
              <a:gdLst/>
              <a:ahLst/>
              <a:cxnLst/>
              <a:rect l="0" t="0" r="0" b="0"/>
              <a:pathLst>
                <a:path w="1226" h="1111">
                  <a:moveTo>
                    <a:pt x="328" y="0"/>
                  </a:moveTo>
                  <a:lnTo>
                    <a:pt x="1226" y="0"/>
                  </a:lnTo>
                  <a:lnTo>
                    <a:pt x="1226" y="722"/>
                  </a:lnTo>
                  <a:cubicBezTo>
                    <a:pt x="1226" y="936"/>
                    <a:pt x="1078" y="1111"/>
                    <a:pt x="897" y="1111"/>
                  </a:cubicBezTo>
                  <a:lnTo>
                    <a:pt x="0" y="1111"/>
                  </a:lnTo>
                  <a:lnTo>
                    <a:pt x="0" y="388"/>
                  </a:lnTo>
                  <a:cubicBezTo>
                    <a:pt x="0" y="175"/>
                    <a:pt x="147" y="0"/>
                    <a:pt x="32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rect 38"/>
          <p:cNvSpPr/>
          <p:nvPr/>
        </p:nvSpPr>
        <p:spPr>
          <a:xfrm>
            <a:off x="9724408" y="8032591"/>
            <a:ext cx="903275" cy="818337"/>
          </a:xfrm>
          <a:prstGeom prst="rect">
            <a:avLst/>
          </a:prstGeom>
          <a:solidFill>
            <a:srgbClr val="5EB030">
              <a:alpha val="9960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" name="path 40"/>
          <p:cNvSpPr/>
          <p:nvPr/>
        </p:nvSpPr>
        <p:spPr>
          <a:xfrm>
            <a:off x="9748919" y="8120721"/>
            <a:ext cx="778725" cy="705523"/>
          </a:xfrm>
          <a:custGeom>
            <a:avLst/>
            <a:gdLst/>
            <a:ahLst/>
            <a:cxnLst/>
            <a:rect l="0" t="0" r="0" b="0"/>
            <a:pathLst>
              <a:path w="1226" h="1111">
                <a:moveTo>
                  <a:pt x="328" y="0"/>
                </a:moveTo>
                <a:lnTo>
                  <a:pt x="1226" y="0"/>
                </a:lnTo>
                <a:lnTo>
                  <a:pt x="1226" y="722"/>
                </a:lnTo>
                <a:cubicBezTo>
                  <a:pt x="1226" y="936"/>
                  <a:pt x="1078" y="1111"/>
                  <a:pt x="897" y="1111"/>
                </a:cubicBezTo>
                <a:lnTo>
                  <a:pt x="0" y="1111"/>
                </a:lnTo>
                <a:lnTo>
                  <a:pt x="0" y="388"/>
                </a:lnTo>
                <a:cubicBezTo>
                  <a:pt x="0" y="175"/>
                  <a:pt x="147" y="0"/>
                  <a:pt x="328" y="0"/>
                </a:cubicBezTo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8" name="group 8"/>
          <p:cNvGrpSpPr/>
          <p:nvPr/>
        </p:nvGrpSpPr>
        <p:grpSpPr>
          <a:xfrm rot="21600000">
            <a:off x="9724408" y="3283628"/>
            <a:ext cx="903275" cy="818337"/>
            <a:chOff x="0" y="0"/>
            <a:chExt cx="903275" cy="818337"/>
          </a:xfrm>
        </p:grpSpPr>
        <p:sp>
          <p:nvSpPr>
            <p:cNvPr id="42" name="path 42"/>
            <p:cNvSpPr/>
            <p:nvPr/>
          </p:nvSpPr>
          <p:spPr>
            <a:xfrm>
              <a:off x="0" y="0"/>
              <a:ext cx="903275" cy="818337"/>
            </a:xfrm>
            <a:custGeom>
              <a:avLst/>
              <a:gdLst/>
              <a:ahLst/>
              <a:cxnLst/>
              <a:rect l="0" t="0" r="0" b="0"/>
              <a:pathLst>
                <a:path w="1422" h="1288">
                  <a:moveTo>
                    <a:pt x="381" y="0"/>
                  </a:moveTo>
                  <a:lnTo>
                    <a:pt x="1422" y="0"/>
                  </a:lnTo>
                  <a:lnTo>
                    <a:pt x="1422" y="837"/>
                  </a:lnTo>
                  <a:cubicBezTo>
                    <a:pt x="1422" y="1085"/>
                    <a:pt x="1250" y="1288"/>
                    <a:pt x="1041" y="1288"/>
                  </a:cubicBezTo>
                  <a:lnTo>
                    <a:pt x="0" y="1288"/>
                  </a:lnTo>
                  <a:lnTo>
                    <a:pt x="0" y="451"/>
                  </a:lnTo>
                  <a:cubicBezTo>
                    <a:pt x="0" y="202"/>
                    <a:pt x="171" y="0"/>
                    <a:pt x="381" y="0"/>
                  </a:cubicBezTo>
                </a:path>
              </a:pathLst>
            </a:custGeom>
            <a:solidFill>
              <a:srgbClr val="5EB0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4" name="path 44"/>
            <p:cNvSpPr/>
            <p:nvPr/>
          </p:nvSpPr>
          <p:spPr>
            <a:xfrm>
              <a:off x="24510" y="88131"/>
              <a:ext cx="778725" cy="705497"/>
            </a:xfrm>
            <a:custGeom>
              <a:avLst/>
              <a:gdLst/>
              <a:ahLst/>
              <a:cxnLst/>
              <a:rect l="0" t="0" r="0" b="0"/>
              <a:pathLst>
                <a:path w="1226" h="1111">
                  <a:moveTo>
                    <a:pt x="328" y="0"/>
                  </a:moveTo>
                  <a:lnTo>
                    <a:pt x="1226" y="0"/>
                  </a:lnTo>
                  <a:lnTo>
                    <a:pt x="1226" y="722"/>
                  </a:lnTo>
                  <a:cubicBezTo>
                    <a:pt x="1226" y="936"/>
                    <a:pt x="1078" y="1111"/>
                    <a:pt x="897" y="1111"/>
                  </a:cubicBezTo>
                  <a:lnTo>
                    <a:pt x="0" y="1111"/>
                  </a:lnTo>
                  <a:lnTo>
                    <a:pt x="0" y="388"/>
                  </a:lnTo>
                  <a:cubicBezTo>
                    <a:pt x="0" y="174"/>
                    <a:pt x="147" y="0"/>
                    <a:pt x="32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9724408" y="4233499"/>
            <a:ext cx="903275" cy="818222"/>
            <a:chOff x="0" y="0"/>
            <a:chExt cx="903275" cy="818222"/>
          </a:xfrm>
        </p:grpSpPr>
        <p:sp>
          <p:nvSpPr>
            <p:cNvPr id="46" name="path 46"/>
            <p:cNvSpPr/>
            <p:nvPr/>
          </p:nvSpPr>
          <p:spPr>
            <a:xfrm>
              <a:off x="0" y="0"/>
              <a:ext cx="903275" cy="818222"/>
            </a:xfrm>
            <a:custGeom>
              <a:avLst/>
              <a:gdLst/>
              <a:ahLst/>
              <a:cxnLst/>
              <a:rect l="0" t="0" r="0" b="0"/>
              <a:pathLst>
                <a:path w="1422" h="1288">
                  <a:moveTo>
                    <a:pt x="381" y="0"/>
                  </a:moveTo>
                  <a:lnTo>
                    <a:pt x="1422" y="0"/>
                  </a:lnTo>
                  <a:lnTo>
                    <a:pt x="1422" y="837"/>
                  </a:lnTo>
                  <a:cubicBezTo>
                    <a:pt x="1422" y="1085"/>
                    <a:pt x="1250" y="1288"/>
                    <a:pt x="1041" y="1288"/>
                  </a:cubicBezTo>
                  <a:lnTo>
                    <a:pt x="0" y="1288"/>
                  </a:lnTo>
                  <a:lnTo>
                    <a:pt x="0" y="451"/>
                  </a:lnTo>
                  <a:cubicBezTo>
                    <a:pt x="0" y="202"/>
                    <a:pt x="171" y="0"/>
                    <a:pt x="381" y="0"/>
                  </a:cubicBezTo>
                </a:path>
              </a:pathLst>
            </a:custGeom>
            <a:solidFill>
              <a:srgbClr val="5EB03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" name="path 48"/>
            <p:cNvSpPr/>
            <p:nvPr/>
          </p:nvSpPr>
          <p:spPr>
            <a:xfrm>
              <a:off x="24510" y="88130"/>
              <a:ext cx="778725" cy="705408"/>
            </a:xfrm>
            <a:custGeom>
              <a:avLst/>
              <a:gdLst/>
              <a:ahLst/>
              <a:cxnLst/>
              <a:rect l="0" t="0" r="0" b="0"/>
              <a:pathLst>
                <a:path w="1226" h="1110">
                  <a:moveTo>
                    <a:pt x="328" y="0"/>
                  </a:moveTo>
                  <a:lnTo>
                    <a:pt x="1226" y="0"/>
                  </a:lnTo>
                  <a:lnTo>
                    <a:pt x="1226" y="722"/>
                  </a:lnTo>
                  <a:cubicBezTo>
                    <a:pt x="1226" y="935"/>
                    <a:pt x="1078" y="1110"/>
                    <a:pt x="897" y="1110"/>
                  </a:cubicBezTo>
                  <a:lnTo>
                    <a:pt x="0" y="1110"/>
                  </a:lnTo>
                  <a:lnTo>
                    <a:pt x="0" y="388"/>
                  </a:lnTo>
                  <a:cubicBezTo>
                    <a:pt x="0" y="175"/>
                    <a:pt x="147" y="0"/>
                    <a:pt x="32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textbox 50"/>
          <p:cNvSpPr/>
          <p:nvPr/>
        </p:nvSpPr>
        <p:spPr>
          <a:xfrm>
            <a:off x="9711708" y="3511726"/>
            <a:ext cx="4761229" cy="63296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0815" algn="l" rtl="0" eaLnBrk="0">
              <a:lnSpc>
                <a:spcPct val="76000"/>
              </a:lnSpc>
            </a:pPr>
            <a:r>
              <a:rPr sz="6300" b="1" kern="0" spc="150" baseline="-5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02</a:t>
            </a:r>
            <a:r>
              <a:rPr sz="4000" b="1" kern="0" spc="2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50" baseline="7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加入我们的理由</a:t>
            </a:r>
            <a:endParaRPr sz="3000" baseline="7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0815" algn="l" rtl="0" eaLnBrk="0">
              <a:lnSpc>
                <a:spcPct val="75000"/>
              </a:lnSpc>
              <a:spcBef>
                <a:spcPts val="1235"/>
              </a:spcBef>
            </a:pPr>
            <a:r>
              <a:rPr sz="6300" b="1" kern="0" spc="30" baseline="-11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03</a:t>
            </a:r>
            <a:r>
              <a:rPr sz="4000" b="1" kern="0" spc="28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30" baseline="10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国际化品牌&amp;本地专家</a:t>
            </a:r>
            <a:endParaRPr sz="3000" baseline="10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5000"/>
              </a:lnSpc>
              <a:spcBef>
                <a:spcPts val="1240"/>
              </a:spcBef>
            </a:pPr>
            <a:r>
              <a:rPr sz="6300" b="1" kern="0" spc="180" baseline="-8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04</a:t>
            </a:r>
            <a:r>
              <a:rPr sz="4000" b="1" kern="0" spc="27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80" baseline="5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专业产品及解决方案服务商</a:t>
            </a:r>
            <a:endParaRPr sz="3000" baseline="5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0815" algn="l" rtl="0" eaLnBrk="0">
              <a:lnSpc>
                <a:spcPct val="76000"/>
              </a:lnSpc>
              <a:spcBef>
                <a:spcPts val="1230"/>
              </a:spcBef>
            </a:pPr>
            <a:r>
              <a:rPr sz="6300" b="1" kern="0" spc="100" baseline="-4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05</a:t>
            </a:r>
            <a:r>
              <a:rPr sz="4000" b="1" kern="0" spc="2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00" baseline="10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加盟须知</a:t>
            </a:r>
            <a:endParaRPr sz="3000" baseline="10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  <a:spcBef>
                <a:spcPts val="1240"/>
              </a:spcBef>
              <a:tabLst>
                <a:tab pos="170180" algn="l"/>
              </a:tabLst>
            </a:pPr>
            <a:r>
              <a:rPr sz="4000" kern="0" spc="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6300" b="1" kern="0" spc="100" baseline="-4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06</a:t>
            </a:r>
            <a:r>
              <a:rPr sz="4000" b="1" kern="0" spc="2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00" baseline="10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加盟优势</a:t>
            </a:r>
            <a:endParaRPr sz="3000" baseline="10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  <a:spcBef>
                <a:spcPts val="1235"/>
              </a:spcBef>
              <a:tabLst>
                <a:tab pos="170180" algn="l"/>
              </a:tabLst>
            </a:pPr>
            <a:r>
              <a:rPr sz="4000" kern="0" spc="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6300" b="1" kern="0" spc="140" baseline="-6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07</a:t>
            </a:r>
            <a:r>
              <a:rPr sz="4000" b="1" kern="0" spc="2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40" baseline="9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全球营销网络</a:t>
            </a:r>
            <a:endParaRPr sz="3000" baseline="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0815" algn="l" rtl="0" eaLnBrk="0">
              <a:lnSpc>
                <a:spcPct val="76000"/>
              </a:lnSpc>
            </a:pPr>
            <a:r>
              <a:rPr sz="6300" b="1" kern="0" spc="100" baseline="-400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08</a:t>
            </a:r>
            <a:r>
              <a:rPr sz="4000" b="1" kern="0" spc="2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sz="3000" b="1" kern="0" spc="100" baseline="100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成功案例</a:t>
            </a:r>
            <a:endParaRPr sz="3000" baseline="10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63104" y="1194"/>
            <a:ext cx="7668006" cy="2022423"/>
          </a:xfrm>
          <a:prstGeom prst="rect">
            <a:avLst/>
          </a:prstGeom>
        </p:spPr>
      </p:pic>
      <p:sp>
        <p:nvSpPr>
          <p:cNvPr id="54" name="rect 54"/>
          <p:cNvSpPr/>
          <p:nvPr/>
        </p:nvSpPr>
        <p:spPr>
          <a:xfrm>
            <a:off x="9722777" y="2335301"/>
            <a:ext cx="4952504" cy="814958"/>
          </a:xfrm>
          <a:prstGeom prst="rect">
            <a:avLst/>
          </a:prstGeom>
          <a:solidFill>
            <a:srgbClr val="ECECE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6" name="textbox 56"/>
          <p:cNvSpPr/>
          <p:nvPr/>
        </p:nvSpPr>
        <p:spPr>
          <a:xfrm rot="16200000">
            <a:off x="6394356" y="4717679"/>
            <a:ext cx="3293745" cy="12490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  <a:spcBef>
                <a:spcPts val="0"/>
              </a:spcBef>
            </a:pPr>
            <a:r>
              <a:rPr sz="8000" b="1" kern="0" spc="-200" dirty="0">
                <a:solidFill>
                  <a:srgbClr val="72717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NT</a:t>
            </a:r>
            <a:r>
              <a:rPr sz="8000" b="1" kern="0" spc="-190" dirty="0">
                <a:solidFill>
                  <a:srgbClr val="72717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</a:t>
            </a:r>
            <a:r>
              <a:rPr sz="8000" b="1" kern="0" spc="-170" dirty="0">
                <a:solidFill>
                  <a:srgbClr val="72717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</a:t>
            </a:r>
            <a:endParaRPr sz="8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58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235458" y="4180181"/>
            <a:ext cx="1092911" cy="109291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621915" y="4182727"/>
            <a:ext cx="1092911" cy="1092910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848997" y="4207468"/>
            <a:ext cx="1092911" cy="1092910"/>
          </a:xfrm>
          <a:prstGeom prst="rect">
            <a:avLst/>
          </a:prstGeom>
        </p:spPr>
      </p:pic>
      <p:sp>
        <p:nvSpPr>
          <p:cNvPr id="64" name="textbox 64"/>
          <p:cNvSpPr/>
          <p:nvPr/>
        </p:nvSpPr>
        <p:spPr>
          <a:xfrm rot="16200000">
            <a:off x="7291495" y="7145049"/>
            <a:ext cx="1498600" cy="1247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1000"/>
              </a:lnSpc>
              <a:spcBef>
                <a:spcPts val="5"/>
              </a:spcBef>
            </a:pPr>
            <a:r>
              <a:rPr sz="8000" b="1" kern="0" spc="-170" dirty="0">
                <a:solidFill>
                  <a:srgbClr val="727171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CO</a:t>
            </a:r>
            <a:endParaRPr sz="8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66" name="path 66"/>
          <p:cNvSpPr/>
          <p:nvPr/>
        </p:nvSpPr>
        <p:spPr>
          <a:xfrm>
            <a:off x="9717006" y="2333589"/>
            <a:ext cx="903262" cy="818362"/>
          </a:xfrm>
          <a:custGeom>
            <a:avLst/>
            <a:gdLst/>
            <a:ahLst/>
            <a:cxnLst/>
            <a:rect l="0" t="0" r="0" b="0"/>
            <a:pathLst>
              <a:path w="1422" h="1288">
                <a:moveTo>
                  <a:pt x="381" y="0"/>
                </a:moveTo>
                <a:lnTo>
                  <a:pt x="1422" y="0"/>
                </a:lnTo>
                <a:lnTo>
                  <a:pt x="1422" y="837"/>
                </a:lnTo>
                <a:cubicBezTo>
                  <a:pt x="1422" y="1085"/>
                  <a:pt x="1250" y="1288"/>
                  <a:pt x="1041" y="1288"/>
                </a:cubicBezTo>
                <a:lnTo>
                  <a:pt x="0" y="1288"/>
                </a:lnTo>
                <a:lnTo>
                  <a:pt x="0" y="451"/>
                </a:lnTo>
                <a:cubicBezTo>
                  <a:pt x="0" y="203"/>
                  <a:pt x="171" y="0"/>
                  <a:pt x="38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" name="rect 68"/>
          <p:cNvSpPr/>
          <p:nvPr/>
        </p:nvSpPr>
        <p:spPr>
          <a:xfrm>
            <a:off x="9741513" y="2421745"/>
            <a:ext cx="778712" cy="70549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0" name="textbox 70"/>
          <p:cNvSpPr/>
          <p:nvPr/>
        </p:nvSpPr>
        <p:spPr>
          <a:xfrm>
            <a:off x="9022491" y="2556261"/>
            <a:ext cx="1426210" cy="727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5955" algn="l" rtl="0" eaLnBrk="0">
              <a:lnSpc>
                <a:spcPct val="80000"/>
              </a:lnSpc>
              <a:spcBef>
                <a:spcPts val="0"/>
              </a:spcBef>
              <a:tabLst>
                <a:tab pos="852805" algn="l"/>
              </a:tabLst>
            </a:pPr>
            <a:r>
              <a:rPr sz="4100" kern="0" spc="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4100" b="1" kern="0" spc="-50" dirty="0">
                <a:solidFill>
                  <a:srgbClr val="5EB03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01</a:t>
            </a:r>
            <a:endParaRPr sz="41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72" name="path 72"/>
          <p:cNvSpPr/>
          <p:nvPr/>
        </p:nvSpPr>
        <p:spPr>
          <a:xfrm>
            <a:off x="9035191" y="2568961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4" name="textbox 74"/>
          <p:cNvSpPr/>
          <p:nvPr/>
        </p:nvSpPr>
        <p:spPr>
          <a:xfrm>
            <a:off x="2912800" y="5678312"/>
            <a:ext cx="1779270" cy="2768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高效</a:t>
            </a:r>
            <a:r>
              <a:rPr sz="1800" kern="0" spc="1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 健康</a:t>
            </a:r>
            <a:r>
              <a:rPr sz="18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 愉悦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path 76"/>
          <p:cNvSpPr/>
          <p:nvPr/>
        </p:nvSpPr>
        <p:spPr>
          <a:xfrm>
            <a:off x="9042608" y="7318328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" name="path 78"/>
          <p:cNvSpPr/>
          <p:nvPr/>
        </p:nvSpPr>
        <p:spPr>
          <a:xfrm>
            <a:off x="9042608" y="8267937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" name="path 80"/>
          <p:cNvSpPr/>
          <p:nvPr/>
        </p:nvSpPr>
        <p:spPr>
          <a:xfrm>
            <a:off x="9042608" y="9349779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2" name="path 82"/>
          <p:cNvSpPr/>
          <p:nvPr/>
        </p:nvSpPr>
        <p:spPr>
          <a:xfrm>
            <a:off x="9042608" y="3518973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" name="path 84"/>
          <p:cNvSpPr/>
          <p:nvPr/>
        </p:nvSpPr>
        <p:spPr>
          <a:xfrm>
            <a:off x="9042608" y="5424625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6" name="path 86"/>
          <p:cNvSpPr/>
          <p:nvPr/>
        </p:nvSpPr>
        <p:spPr>
          <a:xfrm>
            <a:off x="9042608" y="6372761"/>
            <a:ext cx="643534" cy="582980"/>
          </a:xfrm>
          <a:custGeom>
            <a:avLst/>
            <a:gdLst/>
            <a:ahLst/>
            <a:cxnLst/>
            <a:rect l="0" t="0" r="0" b="0"/>
            <a:pathLst>
              <a:path w="1013" h="918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8"/>
                  <a:pt x="271" y="918"/>
                </a:cubicBezTo>
                <a:lnTo>
                  <a:pt x="1013" y="918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8" name="path 88"/>
          <p:cNvSpPr/>
          <p:nvPr/>
        </p:nvSpPr>
        <p:spPr>
          <a:xfrm>
            <a:off x="9042608" y="4468845"/>
            <a:ext cx="643534" cy="582879"/>
          </a:xfrm>
          <a:custGeom>
            <a:avLst/>
            <a:gdLst/>
            <a:ahLst/>
            <a:cxnLst/>
            <a:rect l="0" t="0" r="0" b="0"/>
            <a:pathLst>
              <a:path w="1013" h="917">
                <a:moveTo>
                  <a:pt x="741" y="0"/>
                </a:moveTo>
                <a:lnTo>
                  <a:pt x="0" y="0"/>
                </a:lnTo>
                <a:lnTo>
                  <a:pt x="0" y="596"/>
                </a:lnTo>
                <a:cubicBezTo>
                  <a:pt x="0" y="773"/>
                  <a:pt x="122" y="917"/>
                  <a:pt x="271" y="917"/>
                </a:cubicBezTo>
                <a:lnTo>
                  <a:pt x="1013" y="917"/>
                </a:lnTo>
                <a:lnTo>
                  <a:pt x="1013" y="321"/>
                </a:lnTo>
                <a:cubicBezTo>
                  <a:pt x="1013" y="144"/>
                  <a:pt x="891" y="0"/>
                  <a:pt x="741" y="0"/>
                </a:cubicBezTo>
              </a:path>
            </a:pathLst>
          </a:custGeom>
          <a:solidFill>
            <a:srgbClr val="5EB0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0" name="textbox 90"/>
          <p:cNvSpPr/>
          <p:nvPr/>
        </p:nvSpPr>
        <p:spPr>
          <a:xfrm>
            <a:off x="11123602" y="2641817"/>
            <a:ext cx="1311275" cy="3016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0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 </a:t>
            </a:r>
            <a:r>
              <a:rPr sz="2000" b="1" kern="0" spc="-1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Aicon</a:t>
            </a:r>
            <a:endParaRPr sz="2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picture 13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018796" y="13"/>
            <a:ext cx="6768003" cy="3787990"/>
          </a:xfrm>
          <a:prstGeom prst="rect">
            <a:avLst/>
          </a:prstGeom>
        </p:spPr>
      </p:pic>
      <p:pic>
        <p:nvPicPr>
          <p:cNvPr id="1382" name="picture 13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84194" y="6533413"/>
            <a:ext cx="4532121" cy="3788105"/>
          </a:xfrm>
          <a:prstGeom prst="rect">
            <a:avLst/>
          </a:prstGeom>
        </p:spPr>
      </p:pic>
      <p:pic>
        <p:nvPicPr>
          <p:cNvPr id="1384" name="picture 13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8818" y="168783"/>
            <a:ext cx="3893222" cy="2549893"/>
          </a:xfrm>
          <a:prstGeom prst="rect">
            <a:avLst/>
          </a:prstGeom>
        </p:spPr>
      </p:pic>
      <p:pic>
        <p:nvPicPr>
          <p:cNvPr id="1386" name="picture 13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128706" y="168783"/>
            <a:ext cx="3530092" cy="2549893"/>
          </a:xfrm>
          <a:prstGeom prst="rect">
            <a:avLst/>
          </a:prstGeom>
        </p:spPr>
      </p:pic>
      <p:sp>
        <p:nvSpPr>
          <p:cNvPr id="1388" name="textbox 1388"/>
          <p:cNvSpPr/>
          <p:nvPr/>
        </p:nvSpPr>
        <p:spPr>
          <a:xfrm>
            <a:off x="1034746" y="3875301"/>
            <a:ext cx="1257300" cy="54603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</a:pPr>
            <a:r>
              <a:rPr sz="9000" b="1" kern="0" spc="-170" dirty="0">
                <a:solidFill>
                  <a:srgbClr val="D4D4D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01</a:t>
            </a:r>
            <a:endParaRPr sz="9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2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</a:pPr>
            <a:r>
              <a:rPr sz="9000" b="1" kern="0" spc="-170" dirty="0">
                <a:solidFill>
                  <a:srgbClr val="D4D4D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02</a:t>
            </a:r>
            <a:endParaRPr sz="9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394" name="textbox 1394"/>
          <p:cNvSpPr/>
          <p:nvPr/>
        </p:nvSpPr>
        <p:spPr>
          <a:xfrm>
            <a:off x="2307590" y="3853815"/>
            <a:ext cx="5508625" cy="8985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495" algn="l" rtl="0" eaLnBrk="0">
              <a:lnSpc>
                <a:spcPct val="91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1、经验分享支持：协同全球合作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伙伴，复制分享成功经验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780" algn="l" rtl="0" eaLnBrk="0">
              <a:lnSpc>
                <a:spcPct val="91000"/>
              </a:lnSpc>
              <a:spcBef>
                <a:spcPts val="31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2、渠道开发支持：协同合作伙伴开展二级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渠道开发和管理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1000"/>
              </a:lnSpc>
              <a:spcBef>
                <a:spcPts val="31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3、产品开发支持：结合前端市场信息，提供针对本地应用场景的适销产品，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满足多元市场需求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31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4、专业培训支持：定期针对销售、售后、技术人员，开展专业技能培训，提升快速响应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5、销售政策支持：提供各种经营、销售政策，从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根本上减免经营压力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2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6、市场推广支持：针对不同渠道和市场的应用场景制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定市场推广政策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96" name="textbox 1396"/>
          <p:cNvSpPr/>
          <p:nvPr/>
        </p:nvSpPr>
        <p:spPr>
          <a:xfrm>
            <a:off x="9816465" y="4751705"/>
            <a:ext cx="4970780" cy="9886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提供销售工具：包括海报、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手册（招商、品牌）、成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功案例等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提供促销工具：涵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盖赠品、礼品等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提供宣传工具：包括产品视频资料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、品牌宣传视频等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流媒体资料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提供展示道具：包括工具箱、服装、展架，货柜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 岛等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98" name="textbox 1398"/>
          <p:cNvSpPr/>
          <p:nvPr/>
        </p:nvSpPr>
        <p:spPr>
          <a:xfrm>
            <a:off x="1071812" y="3196408"/>
            <a:ext cx="4796790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0010" algn="l" rtl="0" eaLnBrk="0">
              <a:lnSpc>
                <a:spcPct val="85000"/>
              </a:lnSpc>
              <a:spcBef>
                <a:spcPts val="0"/>
              </a:spcBef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市场开发支持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5090" algn="l" rtl="0" eaLnBrk="0">
              <a:lnSpc>
                <a:spcPts val="1725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确保投资获益与利润价值最大化</a:t>
            </a:r>
            <a:r>
              <a:rPr sz="14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r>
              <a:rPr sz="12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0" name="textbox 1400"/>
          <p:cNvSpPr/>
          <p:nvPr/>
        </p:nvSpPr>
        <p:spPr>
          <a:xfrm>
            <a:off x="8522459" y="6215249"/>
            <a:ext cx="4500245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3820" algn="l" rtl="0" eaLnBrk="0">
              <a:lnSpc>
                <a:spcPct val="91000"/>
              </a:lnSpc>
              <a:spcBef>
                <a:spcPts val="5"/>
              </a:spcBef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品牌传播支持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5090" algn="l" rtl="0" eaLnBrk="0">
              <a:lnSpc>
                <a:spcPct val="91000"/>
              </a:lnSpc>
              <a:spcBef>
                <a:spcPts val="140"/>
              </a:spcBef>
            </a:pPr>
            <a:r>
              <a:rPr sz="12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构建从平面、空间到流媒体的全方位覆</a:t>
            </a:r>
            <a:r>
              <a:rPr sz="12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盖！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2" name="textbox 1402"/>
          <p:cNvSpPr/>
          <p:nvPr/>
        </p:nvSpPr>
        <p:spPr>
          <a:xfrm>
            <a:off x="8524495" y="4072347"/>
            <a:ext cx="4347209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0010" algn="l" rtl="0" eaLnBrk="0">
              <a:lnSpc>
                <a:spcPct val="91000"/>
              </a:lnSpc>
              <a:spcBef>
                <a:spcPts val="5"/>
              </a:spcBef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市场工具支持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5090" algn="l" rtl="0" eaLnBrk="0">
              <a:lnSpc>
                <a:spcPct val="91000"/>
              </a:lnSpc>
              <a:spcBef>
                <a:spcPts val="140"/>
              </a:spcBef>
            </a:pPr>
            <a:r>
              <a:rPr sz="1200" b="1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直达用户，实现弯道超车！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4" name="textbox 1404"/>
          <p:cNvSpPr/>
          <p:nvPr/>
        </p:nvSpPr>
        <p:spPr>
          <a:xfrm>
            <a:off x="1059815" y="6660515"/>
            <a:ext cx="3011805" cy="13061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针对核心行业客户定点促销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不同平台渠道促销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爆款促销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竞品防守反击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 库存爆破促销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 结合当地淡旺季促销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7. 开业、店庆促销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 节假日促销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6" name="textbox 1406"/>
          <p:cNvSpPr/>
          <p:nvPr/>
        </p:nvSpPr>
        <p:spPr>
          <a:xfrm rot="5400000">
            <a:off x="-1007207" y="4560729"/>
            <a:ext cx="3436620" cy="650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  <a:spcBef>
                <a:spcPts val="5"/>
              </a:spcBef>
            </a:pPr>
            <a:r>
              <a:rPr sz="4100" kern="0" spc="3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五大支持优势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8" name="textbox 1408"/>
          <p:cNvSpPr/>
          <p:nvPr/>
        </p:nvSpPr>
        <p:spPr>
          <a:xfrm>
            <a:off x="8522459" y="8346945"/>
            <a:ext cx="3388995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2555" algn="l" rtl="0" eaLnBrk="0">
              <a:lnSpc>
                <a:spcPct val="90000"/>
              </a:lnSpc>
              <a:spcBef>
                <a:spcPts val="0"/>
              </a:spcBef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技术与服务支持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0810" algn="l" rtl="0" eaLnBrk="0">
              <a:lnSpc>
                <a:spcPct val="91000"/>
              </a:lnSpc>
              <a:spcBef>
                <a:spcPts val="140"/>
              </a:spcBef>
            </a:pPr>
            <a:r>
              <a:rPr sz="1200" b="1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专业专注，携创美好未来！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0" name="textbox 1410"/>
          <p:cNvSpPr/>
          <p:nvPr/>
        </p:nvSpPr>
        <p:spPr>
          <a:xfrm>
            <a:off x="1076014" y="6059995"/>
            <a:ext cx="2995295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7630" algn="l" rtl="0" eaLnBrk="0">
              <a:lnSpc>
                <a:spcPct val="91000"/>
              </a:lnSpc>
              <a:spcBef>
                <a:spcPts val="5"/>
              </a:spcBef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促销活动支持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6520" algn="l" rtl="0" eaLnBrk="0">
              <a:lnSpc>
                <a:spcPct val="91000"/>
              </a:lnSpc>
              <a:spcBef>
                <a:spcPts val="140"/>
              </a:spcBef>
            </a:pPr>
            <a:r>
              <a:rPr sz="1200" b="1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协助抢滩市场份额制高点！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2" name="textbox 1412"/>
          <p:cNvSpPr/>
          <p:nvPr/>
        </p:nvSpPr>
        <p:spPr>
          <a:xfrm>
            <a:off x="8515840" y="8906004"/>
            <a:ext cx="1257300" cy="1126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</a:pPr>
            <a:r>
              <a:rPr sz="9000" b="1" kern="0" spc="-170" dirty="0">
                <a:solidFill>
                  <a:srgbClr val="D4D4D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05</a:t>
            </a:r>
            <a:endParaRPr sz="9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414" name="textbox 1414"/>
          <p:cNvSpPr/>
          <p:nvPr/>
        </p:nvSpPr>
        <p:spPr>
          <a:xfrm>
            <a:off x="8515840" y="6863117"/>
            <a:ext cx="1257300" cy="1126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</a:pPr>
            <a:r>
              <a:rPr sz="9000" b="1" kern="0" spc="-170" dirty="0">
                <a:solidFill>
                  <a:srgbClr val="D4D4D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04</a:t>
            </a:r>
            <a:endParaRPr sz="9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416" name="textbox 1416"/>
          <p:cNvSpPr/>
          <p:nvPr/>
        </p:nvSpPr>
        <p:spPr>
          <a:xfrm>
            <a:off x="8515840" y="4928400"/>
            <a:ext cx="1257300" cy="11264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0000"/>
              </a:lnSpc>
            </a:pPr>
            <a:r>
              <a:rPr sz="9000" b="1" kern="0" spc="-170" dirty="0">
                <a:solidFill>
                  <a:srgbClr val="D4D4D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03</a:t>
            </a:r>
            <a:endParaRPr sz="90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418" name="textbox 1418"/>
          <p:cNvSpPr/>
          <p:nvPr/>
        </p:nvSpPr>
        <p:spPr>
          <a:xfrm>
            <a:off x="9822180" y="6854825"/>
            <a:ext cx="4110355" cy="429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noAutofit/>
          </a:bodyPr>
          <a:lstStyle/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总部+区域联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动开展新媒体传播等支持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行业杂志、媒体、展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会、论坛等支持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订货会、经销商大会、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发布会等方案支持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392"/>
          <p:cNvSpPr/>
          <p:nvPr/>
        </p:nvSpPr>
        <p:spPr>
          <a:xfrm>
            <a:off x="9821882" y="9022380"/>
            <a:ext cx="4230370" cy="11849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noAutofit/>
          </a:bodyPr>
          <a:lstStyle/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 提供服务体系构建。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CRM用户管理体系。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 提供全方位产品技术服务支持，</a:t>
            </a: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含技术指导与培训课件。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0955" lvl="0" algn="l" eaLnBrk="0">
              <a:lnSpc>
                <a:spcPct val="91000"/>
              </a:lnSpc>
              <a:spcBef>
                <a:spcPts val="315"/>
              </a:spcBef>
              <a:buClrTx/>
              <a:buSzTx/>
              <a:buFontTx/>
            </a:pPr>
            <a:r>
              <a:rPr sz="13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sz="1300" kern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picture 14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381"/>
            <a:ext cx="15336000" cy="10475620"/>
          </a:xfrm>
          <a:prstGeom prst="rect">
            <a:avLst/>
          </a:prstGeom>
        </p:spPr>
      </p:pic>
      <p:sp>
        <p:nvSpPr>
          <p:cNvPr id="1424" name="textbox 1424"/>
          <p:cNvSpPr/>
          <p:nvPr/>
        </p:nvSpPr>
        <p:spPr>
          <a:xfrm>
            <a:off x="604101" y="0"/>
            <a:ext cx="5467350" cy="8724900"/>
          </a:xfrm>
          <a:prstGeom prst="rect">
            <a:avLst/>
          </a:prstGeom>
          <a:solidFill>
            <a:srgbClr val="07393E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8285" algn="l" rtl="0" eaLnBrk="0">
              <a:lnSpc>
                <a:spcPct val="91000"/>
              </a:lnSpc>
              <a:spcBef>
                <a:spcPts val="5"/>
              </a:spcBef>
            </a:pPr>
            <a:r>
              <a:rPr sz="24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辅助你成为当地市场前三名！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6380" algn="l" rtl="0" eaLnBrk="0">
              <a:lnSpc>
                <a:spcPct val="82000"/>
              </a:lnSpc>
              <a:spcBef>
                <a:spcPts val="850"/>
              </a:spcBef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提供1个全球化品牌，1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套完善的盈利模式，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5745" algn="l" rtl="0" eaLnBrk="0">
              <a:lnSpc>
                <a:spcPts val="2200"/>
              </a:lnSpc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确保品牌代理、经销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商成为当地市场前三。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9555" algn="l" rtl="0" eaLnBrk="0">
              <a:lnSpc>
                <a:spcPct val="91000"/>
              </a:lnSpc>
              <a:spcBef>
                <a:spcPts val="635"/>
              </a:spcBef>
            </a:pPr>
            <a:r>
              <a:rPr sz="2400" kern="0" spc="-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量身打造健全的商业模</a:t>
            </a:r>
            <a:r>
              <a:rPr sz="2400" kern="0" spc="-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式，确保投资获利！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7015" algn="l" rtl="0" eaLnBrk="0">
              <a:lnSpc>
                <a:spcPct val="91000"/>
              </a:lnSpc>
              <a:spcBef>
                <a:spcPts val="925"/>
              </a:spcBef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协助完成品牌建设、渠道开拓、广告传媒、市场活动、服务网络、仓储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管理等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8920" algn="l" rtl="0" eaLnBrk="0">
              <a:lnSpc>
                <a:spcPct val="95000"/>
              </a:lnSpc>
              <a:spcBef>
                <a:spcPts val="5"/>
              </a:spcBef>
            </a:pPr>
            <a:r>
              <a:rPr sz="2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投入成本低，回本获利快、经</a:t>
            </a:r>
            <a:r>
              <a:rPr sz="2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营无压力，</a:t>
            </a:r>
            <a:r>
              <a:rPr sz="2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2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持续盈利能力强！</a:t>
            </a:r>
            <a:endParaRPr sz="2400" kern="0" spc="-5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26" name="path 1426"/>
          <p:cNvSpPr/>
          <p:nvPr/>
        </p:nvSpPr>
        <p:spPr>
          <a:xfrm>
            <a:off x="9533280" y="939647"/>
            <a:ext cx="3077566" cy="7159422"/>
          </a:xfrm>
          <a:custGeom>
            <a:avLst/>
            <a:gdLst/>
            <a:ahLst/>
            <a:cxnLst/>
            <a:rect l="0" t="0" r="0" b="0"/>
            <a:pathLst>
              <a:path w="4846" h="11274">
                <a:moveTo>
                  <a:pt x="198" y="198"/>
                </a:moveTo>
                <a:lnTo>
                  <a:pt x="4648" y="198"/>
                </a:lnTo>
                <a:lnTo>
                  <a:pt x="4648" y="11076"/>
                </a:lnTo>
                <a:lnTo>
                  <a:pt x="198" y="11076"/>
                </a:lnTo>
                <a:lnTo>
                  <a:pt x="198" y="198"/>
                </a:lnTo>
                <a:close/>
              </a:path>
            </a:pathLst>
          </a:custGeom>
          <a:noFill/>
          <a:ln w="251993" cap="flat">
            <a:solidFill>
              <a:srgbClr val="73CC3A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28" name="textbox 1428"/>
          <p:cNvSpPr/>
          <p:nvPr/>
        </p:nvSpPr>
        <p:spPr>
          <a:xfrm>
            <a:off x="10076142" y="2260778"/>
            <a:ext cx="5263515" cy="4836795"/>
          </a:xfrm>
          <a:prstGeom prst="rect">
            <a:avLst/>
          </a:prstGeom>
          <a:solidFill>
            <a:srgbClr val="FFFFFF">
              <a:alpha val="6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76555" indent="1711325" algn="l" rtl="0" eaLnBrk="0">
              <a:lnSpc>
                <a:spcPct val="93000"/>
              </a:lnSpc>
              <a:tabLst>
                <a:tab pos="1329055" algn="l"/>
              </a:tabLst>
            </a:pPr>
            <a:r>
              <a:rPr sz="8900" b="1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Why</a:t>
            </a:r>
            <a:r>
              <a:rPr sz="8900" b="1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8900" b="1" kern="0" spc="-7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Choose</a:t>
            </a:r>
            <a:r>
              <a:rPr sz="8900" b="1" kern="0" spc="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8900" b="1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8900" b="1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Aicon</a:t>
            </a:r>
            <a:endParaRPr sz="8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18640" algn="l" rtl="0" eaLnBrk="0">
              <a:lnSpc>
                <a:spcPct val="90000"/>
              </a:lnSpc>
              <a:spcBef>
                <a:spcPts val="1145"/>
              </a:spcBef>
            </a:pPr>
            <a:r>
              <a:rPr sz="5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加盟理由</a:t>
            </a:r>
            <a:endParaRPr sz="5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picture 14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196788" y="3699413"/>
            <a:ext cx="3239996" cy="2279882"/>
          </a:xfrm>
          <a:prstGeom prst="rect">
            <a:avLst/>
          </a:prstGeom>
        </p:spPr>
      </p:pic>
      <p:pic>
        <p:nvPicPr>
          <p:cNvPr id="1438" name="picture 14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005916" y="3676550"/>
            <a:ext cx="3239995" cy="2279880"/>
          </a:xfrm>
          <a:prstGeom prst="rect">
            <a:avLst/>
          </a:prstGeom>
        </p:spPr>
      </p:pic>
      <p:pic>
        <p:nvPicPr>
          <p:cNvPr id="1440" name="picture 14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722439" y="3694655"/>
            <a:ext cx="3239996" cy="2279877"/>
          </a:xfrm>
          <a:prstGeom prst="rect">
            <a:avLst/>
          </a:prstGeom>
        </p:spPr>
      </p:pic>
      <p:pic>
        <p:nvPicPr>
          <p:cNvPr id="1442" name="picture 14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19493" y="3632044"/>
            <a:ext cx="3240000" cy="2279832"/>
          </a:xfrm>
          <a:prstGeom prst="rect">
            <a:avLst/>
          </a:prstGeom>
        </p:spPr>
      </p:pic>
      <p:sp>
        <p:nvSpPr>
          <p:cNvPr id="1444" name="textbox 1444"/>
          <p:cNvSpPr/>
          <p:nvPr/>
        </p:nvSpPr>
        <p:spPr>
          <a:xfrm>
            <a:off x="510723" y="2357038"/>
            <a:ext cx="5020309" cy="5911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41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加盟收益</a:t>
            </a:r>
            <a:r>
              <a:rPr sz="4100" kern="0" spc="-30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5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（小型客户为例）</a:t>
            </a:r>
            <a:endParaRPr sz="2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46" name="textbox 1446"/>
          <p:cNvSpPr/>
          <p:nvPr/>
        </p:nvSpPr>
        <p:spPr>
          <a:xfrm>
            <a:off x="4053205" y="6386195"/>
            <a:ext cx="3069590" cy="13900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1000"/>
              </a:lnSpc>
            </a:pPr>
            <a:r>
              <a:rPr sz="13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固定费用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6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3000"/>
              </a:lnSpc>
              <a:spcBef>
                <a:spcPts val="30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办公室租金：400美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元/月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700"/>
              </a:lnSpc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水电费用：200美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元/月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8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32000"/>
              </a:lnSpc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人工费用：400美元*3=1200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美元/月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300" kern="0" spc="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32000"/>
              </a:lnSpc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其它杂项：100美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元/月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48" name="textbox 1448"/>
          <p:cNvSpPr/>
          <p:nvPr/>
        </p:nvSpPr>
        <p:spPr>
          <a:xfrm>
            <a:off x="510540" y="6385560"/>
            <a:ext cx="3249295" cy="999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1300" kern="0" spc="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销售金额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6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10"/>
              </a:spcBef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月销售额：30000美元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年销售额：30000美元*12月=3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6万美元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50" name="textbox 1450"/>
          <p:cNvSpPr/>
          <p:nvPr/>
        </p:nvSpPr>
        <p:spPr>
          <a:xfrm>
            <a:off x="8168640" y="6386195"/>
            <a:ext cx="2554605" cy="826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3000"/>
              </a:lnSpc>
            </a:pPr>
            <a:r>
              <a:rPr sz="1300" kern="0" spc="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变动费用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3000"/>
              </a:lnSpc>
            </a:pPr>
            <a:endParaRPr sz="1300" kern="0" spc="-1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3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仓储物流：5%</a:t>
            </a:r>
            <a:r>
              <a:rPr sz="1300" kern="0" spc="4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销售费用：5%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434"/>
          <p:cNvSpPr/>
          <p:nvPr/>
        </p:nvSpPr>
        <p:spPr>
          <a:xfrm>
            <a:off x="11711305" y="6386195"/>
            <a:ext cx="3497580" cy="38214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税前利润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6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月毛利：30000美元*30%=9000美</a:t>
            </a:r>
            <a:r>
              <a:rPr sz="1300" kern="0" spc="-4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1905" algn="l" rtl="0" eaLnBrk="0">
              <a:lnSpc>
                <a:spcPct val="105000"/>
              </a:lnSpc>
              <a:spcBef>
                <a:spcPts val="58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月利润（税前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）：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9000美元-固定费用-变动费用=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4100美元</a:t>
            </a: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endParaRPr sz="1300" kern="0" spc="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1905" algn="l" rtl="0" eaLnBrk="0">
              <a:lnSpc>
                <a:spcPct val="105000"/>
              </a:lnSpc>
              <a:spcBef>
                <a:spcPts val="580"/>
              </a:spcBef>
            </a:pPr>
            <a:r>
              <a:rPr sz="13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年利润（税前）：4100美元*12月=49</a:t>
            </a:r>
            <a:r>
              <a:rPr sz="13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200美元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53360" algn="l" rtl="0" eaLnBrk="0">
              <a:lnSpc>
                <a:spcPct val="69000"/>
              </a:lnSpc>
              <a:spcBef>
                <a:spcPts val="0"/>
              </a:spcBef>
            </a:pPr>
            <a:r>
              <a:rPr sz="13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" name="picture 14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119943" y="5379027"/>
            <a:ext cx="2929585" cy="3444608"/>
          </a:xfrm>
          <a:prstGeom prst="rect">
            <a:avLst/>
          </a:prstGeom>
        </p:spPr>
      </p:pic>
      <p:pic>
        <p:nvPicPr>
          <p:cNvPr id="1456" name="picture 14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497785" y="1699253"/>
            <a:ext cx="2180031" cy="3381997"/>
          </a:xfrm>
          <a:prstGeom prst="rect">
            <a:avLst/>
          </a:prstGeom>
        </p:spPr>
      </p:pic>
      <p:pic>
        <p:nvPicPr>
          <p:cNvPr id="1458" name="picture 14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3894" y="3960805"/>
            <a:ext cx="3210585" cy="2002447"/>
          </a:xfrm>
          <a:prstGeom prst="rect">
            <a:avLst/>
          </a:prstGeom>
        </p:spPr>
      </p:pic>
      <p:pic>
        <p:nvPicPr>
          <p:cNvPr id="1460" name="picture 14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494013" y="5220785"/>
            <a:ext cx="2791320" cy="2161768"/>
          </a:xfrm>
          <a:prstGeom prst="rect">
            <a:avLst/>
          </a:prstGeom>
        </p:spPr>
      </p:pic>
      <p:pic>
        <p:nvPicPr>
          <p:cNvPr id="1462" name="picture 14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119943" y="3378828"/>
            <a:ext cx="2931845" cy="1824748"/>
          </a:xfrm>
          <a:prstGeom prst="rect">
            <a:avLst/>
          </a:prstGeom>
        </p:spPr>
      </p:pic>
      <p:sp>
        <p:nvSpPr>
          <p:cNvPr id="1464" name="textbox 1464"/>
          <p:cNvSpPr/>
          <p:nvPr/>
        </p:nvSpPr>
        <p:spPr>
          <a:xfrm>
            <a:off x="558837" y="531329"/>
            <a:ext cx="3655059" cy="1233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8800" kern="0" spc="1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</a:t>
            </a:r>
            <a:r>
              <a:rPr sz="5200" kern="0" spc="1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</a:t>
            </a:r>
            <a:endParaRPr sz="5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70" name="picture 1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797214" y="6138690"/>
            <a:ext cx="2147277" cy="1452562"/>
          </a:xfrm>
          <a:prstGeom prst="rect">
            <a:avLst/>
          </a:prstGeom>
        </p:spPr>
      </p:pic>
      <p:pic>
        <p:nvPicPr>
          <p:cNvPr id="1472" name="picture 14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0817338" y="3926097"/>
            <a:ext cx="2343898" cy="1155153"/>
          </a:xfrm>
          <a:prstGeom prst="rect">
            <a:avLst/>
          </a:prstGeom>
        </p:spPr>
      </p:pic>
      <p:pic>
        <p:nvPicPr>
          <p:cNvPr id="1474" name="picture 14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3300760" y="3387719"/>
            <a:ext cx="1336141" cy="1693531"/>
          </a:xfrm>
          <a:prstGeom prst="rect">
            <a:avLst/>
          </a:prstGeom>
        </p:spPr>
      </p:pic>
      <p:pic>
        <p:nvPicPr>
          <p:cNvPr id="1476" name="picture 14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817338" y="2128106"/>
            <a:ext cx="1288935" cy="1658467"/>
          </a:xfrm>
          <a:prstGeom prst="rect">
            <a:avLst/>
          </a:prstGeom>
        </p:spPr>
      </p:pic>
      <p:pic>
        <p:nvPicPr>
          <p:cNvPr id="1478" name="picture 147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424868" y="5220785"/>
            <a:ext cx="1736368" cy="1031379"/>
          </a:xfrm>
          <a:prstGeom prst="rect">
            <a:avLst/>
          </a:prstGeom>
        </p:spPr>
      </p:pic>
      <p:pic>
        <p:nvPicPr>
          <p:cNvPr id="1480" name="picture 14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1424868" y="6391713"/>
            <a:ext cx="1736368" cy="996302"/>
          </a:xfrm>
          <a:prstGeom prst="rect">
            <a:avLst/>
          </a:prstGeom>
        </p:spPr>
      </p:pic>
      <p:sp>
        <p:nvSpPr>
          <p:cNvPr id="1482" name="rect 1482"/>
          <p:cNvSpPr/>
          <p:nvPr/>
        </p:nvSpPr>
        <p:spPr>
          <a:xfrm>
            <a:off x="13300760" y="5220785"/>
            <a:ext cx="1336141" cy="1031379"/>
          </a:xfrm>
          <a:prstGeom prst="rect">
            <a:avLst/>
          </a:prstGeom>
          <a:solidFill>
            <a:srgbClr val="07A3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4" name="rect 1484"/>
          <p:cNvSpPr/>
          <p:nvPr/>
        </p:nvSpPr>
        <p:spPr>
          <a:xfrm>
            <a:off x="12245809" y="2522099"/>
            <a:ext cx="915430" cy="1264474"/>
          </a:xfrm>
          <a:prstGeom prst="rect">
            <a:avLst/>
          </a:prstGeom>
          <a:solidFill>
            <a:srgbClr val="07A3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6" name="rect 1486"/>
          <p:cNvSpPr/>
          <p:nvPr/>
        </p:nvSpPr>
        <p:spPr>
          <a:xfrm>
            <a:off x="2158542" y="3393725"/>
            <a:ext cx="1785950" cy="394259"/>
          </a:xfrm>
          <a:prstGeom prst="rect">
            <a:avLst/>
          </a:prstGeom>
          <a:solidFill>
            <a:srgbClr val="07A3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8" name="rect 1488"/>
          <p:cNvSpPr/>
          <p:nvPr/>
        </p:nvSpPr>
        <p:spPr>
          <a:xfrm>
            <a:off x="8486850" y="7505274"/>
            <a:ext cx="1121511" cy="323088"/>
          </a:xfrm>
          <a:prstGeom prst="rect">
            <a:avLst/>
          </a:prstGeom>
          <a:solidFill>
            <a:srgbClr val="07A3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490" name="picture 149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291570" y="1146169"/>
            <a:ext cx="489654" cy="461720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468"/>
          <p:cNvSpPr/>
          <p:nvPr/>
        </p:nvSpPr>
        <p:spPr>
          <a:xfrm>
            <a:off x="13645514" y="8285072"/>
            <a:ext cx="1706879" cy="19221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只显示一些案例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819150" algn="l" rtl="0" eaLnBrk="0">
              <a:lnSpc>
                <a:spcPct val="69000"/>
              </a:lnSpc>
              <a:spcBef>
                <a:spcPts val="5"/>
              </a:spcBef>
            </a:pPr>
            <a:r>
              <a:rPr sz="1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textbox 1494"/>
          <p:cNvSpPr/>
          <p:nvPr/>
        </p:nvSpPr>
        <p:spPr>
          <a:xfrm>
            <a:off x="14125599" y="3948887"/>
            <a:ext cx="1214119" cy="1877695"/>
          </a:xfrm>
          <a:prstGeom prst="rect">
            <a:avLst/>
          </a:prstGeom>
          <a:solidFill>
            <a:srgbClr val="F095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9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1440" indent="4445" algn="l" rtl="0" eaLnBrk="0">
              <a:lnSpc>
                <a:spcPct val="109000"/>
              </a:lnSpc>
              <a:spcBef>
                <a:spcPts val="5"/>
              </a:spcBef>
            </a:pPr>
            <a:r>
              <a:rPr sz="39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可期</a:t>
            </a:r>
            <a:r>
              <a:rPr sz="39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96" name="picture 14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260574" y="0"/>
            <a:ext cx="7078979" cy="3969232"/>
          </a:xfrm>
          <a:prstGeom prst="rect">
            <a:avLst/>
          </a:prstGeom>
        </p:spPr>
      </p:pic>
      <p:pic>
        <p:nvPicPr>
          <p:cNvPr id="1498" name="picture 14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3521" y="6876885"/>
            <a:ext cx="6868214" cy="3605707"/>
          </a:xfrm>
          <a:prstGeom prst="rect">
            <a:avLst/>
          </a:prstGeom>
        </p:spPr>
      </p:pic>
      <p:sp>
        <p:nvSpPr>
          <p:cNvPr id="1500" name="textbox 1500"/>
          <p:cNvSpPr/>
          <p:nvPr/>
        </p:nvSpPr>
        <p:spPr>
          <a:xfrm>
            <a:off x="4053205" y="1440180"/>
            <a:ext cx="3916045" cy="41471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1270" algn="l" rtl="0" eaLnBrk="0">
              <a:lnSpc>
                <a:spcPct val="104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道与产品优势，寻找志同道合的经销商伙伴一起奋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战，从而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实现A4产品占有率第一，以期达到垄断及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统治当地整个行业  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的战略目标，并带领旗下经销商伙伴，共同打造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有利润、有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口碑、有销量的品牌，从而引领行业走向良性发展。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50000"/>
              </a:lnSpc>
            </a:pPr>
            <a:r>
              <a:rPr sz="1200" b="1" kern="0" spc="-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 如何确保落地实施：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indent="5080" algn="l" rtl="0" eaLnBrk="0">
              <a:lnSpc>
                <a:spcPct val="107000"/>
              </a:lnSpc>
              <a:spcBef>
                <a:spcPts val="330"/>
              </a:spcBef>
            </a:pP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</a:t>
            </a:r>
            <a:r>
              <a:rPr sz="1200" kern="0" spc="1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匹配全品牌，全品类产品线的优质产品，共同制定产品标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-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7620" algn="l" rtl="0" eaLnBrk="0">
              <a:lnSpc>
                <a:spcPct val="107000"/>
              </a:lnSpc>
              <a:spcBef>
                <a:spcPts val="330"/>
              </a:spcBef>
            </a:pP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</a:t>
            </a:r>
            <a:r>
              <a:rPr sz="1200" kern="0" spc="1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匹配本土团队，辅能经销商并激活渠道资源，筛选优质客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户，挖掘品牌价值和市场需求。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050" indent="1270" algn="l" rtl="0" eaLnBrk="0">
              <a:lnSpc>
                <a:spcPct val="107000"/>
              </a:lnSpc>
              <a:spcBef>
                <a:spcPts val="33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共同制定各级经销价格体系及招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商方案，保证各级盈利空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-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320" algn="l" rtl="0" eaLnBrk="0">
              <a:lnSpc>
                <a:spcPts val="1285"/>
              </a:lnSpc>
              <a:spcBef>
                <a:spcPts val="335"/>
              </a:spcBef>
            </a:pP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制作本土品牌推广、物料、推广等支持，助推线下销售。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6985" algn="l" rtl="0" eaLnBrk="0">
              <a:lnSpc>
                <a:spcPct val="107000"/>
              </a:lnSpc>
              <a:spcBef>
                <a:spcPts val="31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基于重点行业用户和商业模式的深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度洞察，提供“机器+耗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材”的整体解决方案策略，打造持续盈利的能力。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ts val="1095"/>
              </a:lnSpc>
              <a:spcBef>
                <a:spcPts val="445"/>
              </a:spcBef>
            </a:pPr>
            <a:r>
              <a:rPr sz="12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提供产品溢价背书，确保品牌口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碑、闭环价格的落地，提升品牌知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1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0000"/>
              </a:lnSpc>
              <a:spcBef>
                <a:spcPts val="270"/>
              </a:spcBef>
            </a:pPr>
            <a:r>
              <a:rPr sz="12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 可期未来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indent="-635" algn="l" rtl="0" eaLnBrk="0">
              <a:lnSpc>
                <a:spcPct val="103000"/>
              </a:lnSpc>
              <a:spcBef>
                <a:spcPts val="475"/>
              </a:spcBef>
            </a:pP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五年内，</a:t>
            </a: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品牌成为越南市场文件输出之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王，稳拿</a:t>
            </a:r>
            <a:r>
              <a:rPr sz="12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A3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的地位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并成为</a:t>
            </a: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A4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全品类、全品牌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的强势品牌。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9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06000"/>
              </a:lnSpc>
              <a:spcBef>
                <a:spcPts val="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各级渠道取得理想的利润空间，对现有渠道产品占有率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的快速提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升。结合</a:t>
            </a:r>
            <a:r>
              <a:rPr sz="12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</a:t>
            </a:r>
            <a:r>
              <a:rPr sz="12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耗材</a:t>
            </a:r>
            <a:r>
              <a:rPr sz="12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整体</a:t>
            </a:r>
            <a:r>
              <a:rPr sz="12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解决方案策略，盘活存量行业用户资源，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形成更优越的竞争力。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02" name="textbox 1502"/>
          <p:cNvSpPr/>
          <p:nvPr/>
        </p:nvSpPr>
        <p:spPr>
          <a:xfrm>
            <a:off x="533508" y="1402930"/>
            <a:ext cx="3227704" cy="41656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ts val="1320"/>
              </a:lnSpc>
            </a:pPr>
            <a:r>
              <a:rPr sz="12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 i·AICON越</a:t>
            </a:r>
            <a:r>
              <a:rPr sz="12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南介绍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5715" algn="l" rtl="0" eaLnBrk="0">
              <a:lnSpc>
                <a:spcPct val="108000"/>
              </a:lnSpc>
              <a:spcBef>
                <a:spcPts val="30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i·AICON越南是IANCO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N在越南的全资子公司，拥有员工   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10人（5个销售，3个技术，1个行政,财务1人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），目前仍在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持续扩充中。2022年至今，业务已覆盖越南南部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多个省    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份，核心产品A4硒鼓销售额从近乎0，到成为市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场覆盖面   </a:t>
            </a:r>
            <a:r>
              <a:rPr sz="12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最广的知名产品。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4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i·AICON越南服务众多国家公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共组织，包括大型企业、外  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资企业、银行、学校、医院、部委和政府机构等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多元化客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户，例如VNVC、XXX\XXX等，在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越南拥有良好口碑、知   名度，以及粘性较高的营销网络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等优势。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6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i·AICON越南目前拥有全品牌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的A4打印机硒鼓、碳粉产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103000"/>
              </a:lnSpc>
              <a:spcBef>
                <a:spcPts val="17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品、A3复印机耗材及配件产品、墨盒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、墨水、色带等，其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中，加密芯片硒鼓、A3复印机配件、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商喷产品具有领先的 </a:t>
            </a:r>
            <a:r>
              <a:rPr sz="12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品质和资源优势。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3000"/>
              </a:lnSpc>
            </a:pPr>
            <a:r>
              <a:rPr sz="1200" b="1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◆  i·AICON越南的发</a:t>
            </a:r>
            <a:r>
              <a:rPr sz="1200" b="1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展方向：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5715" algn="l" rtl="0" eaLnBrk="0">
              <a:lnSpc>
                <a:spcPct val="108000"/>
              </a:lnSpc>
              <a:spcBef>
                <a:spcPts val="295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 越南现有商业模式是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为终端企业用户提供打印一  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体化解决方案，通过2年多的探索，已经积累了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丰富的产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品销售和客户服务经验，对于各种打印场景都有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一套成熟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的解决方案。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8000"/>
              </a:lnSpc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050" algn="l" rtl="0" eaLnBrk="0">
              <a:lnSpc>
                <a:spcPct val="90000"/>
              </a:lnSpc>
              <a:spcBef>
                <a:spcPts val="0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随着品牌市场影响力不断扩大，i·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AICON越南希望盘活渠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04" name="textbox 1504"/>
          <p:cNvSpPr/>
          <p:nvPr/>
        </p:nvSpPr>
        <p:spPr>
          <a:xfrm>
            <a:off x="8207967" y="5082289"/>
            <a:ext cx="4613275" cy="12757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9000" b="1" kern="0" spc="2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友好合作</a:t>
            </a:r>
            <a:endParaRPr sz="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06" name="textbox 1506"/>
          <p:cNvSpPr/>
          <p:nvPr/>
        </p:nvSpPr>
        <p:spPr>
          <a:xfrm>
            <a:off x="620619" y="479995"/>
            <a:ext cx="3747770" cy="6908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5235"/>
              </a:lnSpc>
            </a:pP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</a:t>
            </a:r>
            <a:r>
              <a:rPr sz="39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AICON</a:t>
            </a: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在越南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508" name="table 1508"/>
          <p:cNvGraphicFramePr>
            <a:graphicFrameLocks noGrp="1"/>
          </p:cNvGraphicFramePr>
          <p:nvPr/>
        </p:nvGraphicFramePr>
        <p:xfrm>
          <a:off x="13200620" y="732961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1658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VNVC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10" name="table 1510"/>
          <p:cNvGraphicFramePr>
            <a:graphicFrameLocks noGrp="1"/>
          </p:cNvGraphicFramePr>
          <p:nvPr/>
        </p:nvGraphicFramePr>
        <p:xfrm>
          <a:off x="13200620" y="814909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4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76885" algn="l" rtl="0" eaLnBrk="0">
                        <a:lnSpc>
                          <a:spcPts val="1160"/>
                        </a:lnSpc>
                        <a:spcBef>
                          <a:spcPts val="5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Imexpharm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12" name="table 1512"/>
          <p:cNvGraphicFramePr>
            <a:graphicFrameLocks noGrp="1"/>
          </p:cNvGraphicFramePr>
          <p:nvPr/>
        </p:nvGraphicFramePr>
        <p:xfrm>
          <a:off x="13200620" y="6497549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39433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1211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Shinhan</a:t>
                      </a:r>
                      <a:r>
                        <a:rPr sz="900" kern="0" spc="15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Bank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14" name="table 1514"/>
          <p:cNvGraphicFramePr>
            <a:graphicFrameLocks noGrp="1"/>
          </p:cNvGraphicFramePr>
          <p:nvPr/>
        </p:nvGraphicFramePr>
        <p:xfrm>
          <a:off x="11546409" y="7329614"/>
          <a:ext cx="1552574" cy="721360"/>
        </p:xfrm>
        <a:graphic>
          <a:graphicData uri="http://schemas.openxmlformats.org/drawingml/2006/table">
            <a:tbl>
              <a:tblPr/>
              <a:tblGrid>
                <a:gridCol w="1552574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41300" algn="l" rtl="0" eaLnBrk="0">
                        <a:lnSpc>
                          <a:spcPct val="87000"/>
                        </a:lnSpc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Saigon</a:t>
                      </a:r>
                      <a:r>
                        <a:rPr sz="900" kern="0" spc="15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Eye</a:t>
                      </a:r>
                      <a:r>
                        <a:rPr sz="900" kern="0" spc="9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Hospital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16" name="table 1516"/>
          <p:cNvGraphicFramePr>
            <a:graphicFrameLocks noGrp="1"/>
          </p:cNvGraphicFramePr>
          <p:nvPr/>
        </p:nvGraphicFramePr>
        <p:xfrm>
          <a:off x="11544235" y="8967826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3638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575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19430" algn="l" rtl="0" eaLnBrk="0">
                        <a:lnSpc>
                          <a:spcPct val="89000"/>
                        </a:lnSpc>
                        <a:spcBef>
                          <a:spcPts val="5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Mobifone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18" name="table 1518"/>
          <p:cNvGraphicFramePr>
            <a:graphicFrameLocks noGrp="1"/>
          </p:cNvGraphicFramePr>
          <p:nvPr/>
        </p:nvGraphicFramePr>
        <p:xfrm>
          <a:off x="11544235" y="8149094"/>
          <a:ext cx="1552574" cy="721360"/>
        </p:xfrm>
        <a:graphic>
          <a:graphicData uri="http://schemas.openxmlformats.org/drawingml/2006/table">
            <a:tbl>
              <a:tblPr/>
              <a:tblGrid>
                <a:gridCol w="1552574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94005" algn="l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Hoan</a:t>
                      </a:r>
                      <a:r>
                        <a:rPr sz="900" kern="0" spc="9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My</a:t>
                      </a:r>
                      <a:r>
                        <a:rPr sz="900" kern="0" spc="9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Hospi</a:t>
                      </a:r>
                      <a:r>
                        <a:rPr sz="9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tal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20" name="table 1520"/>
          <p:cNvGraphicFramePr>
            <a:graphicFrameLocks noGrp="1"/>
          </p:cNvGraphicFramePr>
          <p:nvPr/>
        </p:nvGraphicFramePr>
        <p:xfrm>
          <a:off x="11544235" y="6497549"/>
          <a:ext cx="1552574" cy="721359"/>
        </p:xfrm>
        <a:graphic>
          <a:graphicData uri="http://schemas.openxmlformats.org/drawingml/2006/table">
            <a:tbl>
              <a:tblPr/>
              <a:tblGrid>
                <a:gridCol w="1552574"/>
              </a:tblGrid>
              <a:tr h="7086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7691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CEP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22" name="table 1522"/>
          <p:cNvGraphicFramePr>
            <a:graphicFrameLocks noGrp="1"/>
          </p:cNvGraphicFramePr>
          <p:nvPr/>
        </p:nvGraphicFramePr>
        <p:xfrm>
          <a:off x="8231440" y="732961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9847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Petrolimex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24" name="table 1524"/>
          <p:cNvGraphicFramePr>
            <a:graphicFrameLocks noGrp="1"/>
          </p:cNvGraphicFramePr>
          <p:nvPr/>
        </p:nvGraphicFramePr>
        <p:xfrm>
          <a:off x="9887839" y="732961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2578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TUV</a:t>
                      </a:r>
                      <a:r>
                        <a:rPr sz="900" kern="0" spc="4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Sud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26" name="table 1526"/>
          <p:cNvGraphicFramePr>
            <a:graphicFrameLocks noGrp="1"/>
          </p:cNvGraphicFramePr>
          <p:nvPr/>
        </p:nvGraphicFramePr>
        <p:xfrm>
          <a:off x="8237587" y="814909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0645" algn="l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Ton</a:t>
                      </a:r>
                      <a:r>
                        <a:rPr sz="900" kern="0" spc="8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Duc Thang</a:t>
                      </a:r>
                      <a:r>
                        <a:rPr sz="900" kern="0" spc="8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</a:t>
                      </a: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niversity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28" name="table 1528"/>
          <p:cNvGraphicFramePr>
            <a:graphicFrameLocks noGrp="1"/>
          </p:cNvGraphicFramePr>
          <p:nvPr/>
        </p:nvGraphicFramePr>
        <p:xfrm>
          <a:off x="8231440" y="8967826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2514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Sunworld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30" name="table 1530"/>
          <p:cNvGraphicFramePr>
            <a:graphicFrameLocks noGrp="1"/>
          </p:cNvGraphicFramePr>
          <p:nvPr/>
        </p:nvGraphicFramePr>
        <p:xfrm>
          <a:off x="9887839" y="8149094"/>
          <a:ext cx="1552575" cy="721360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1275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Uni-President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32" name="table 1532"/>
          <p:cNvGraphicFramePr>
            <a:graphicFrameLocks noGrp="1"/>
          </p:cNvGraphicFramePr>
          <p:nvPr/>
        </p:nvGraphicFramePr>
        <p:xfrm>
          <a:off x="9887839" y="8967826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9055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Hutech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34" name="table 1534"/>
          <p:cNvGraphicFramePr>
            <a:graphicFrameLocks noGrp="1"/>
          </p:cNvGraphicFramePr>
          <p:nvPr/>
        </p:nvGraphicFramePr>
        <p:xfrm>
          <a:off x="8231440" y="6497549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6548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9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VCB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36" name="table 1536"/>
          <p:cNvGraphicFramePr>
            <a:graphicFrameLocks noGrp="1"/>
          </p:cNvGraphicFramePr>
          <p:nvPr/>
        </p:nvGraphicFramePr>
        <p:xfrm>
          <a:off x="9887839" y="6497549"/>
          <a:ext cx="1552575" cy="721359"/>
        </p:xfrm>
        <a:graphic>
          <a:graphicData uri="http://schemas.openxmlformats.org/drawingml/2006/table">
            <a:tbl>
              <a:tblPr/>
              <a:tblGrid>
                <a:gridCol w="1552575"/>
              </a:tblGrid>
              <a:tr h="7086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4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41655" algn="l" rtl="0" eaLnBrk="0">
                        <a:lnSpc>
                          <a:spcPct val="88000"/>
                        </a:lnSpc>
                      </a:pPr>
                      <a:r>
                        <a:rPr sz="9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Vinamilk</a:t>
                      </a:r>
                      <a:endParaRPr sz="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A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38" name="picture 15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3255383" y="6625818"/>
            <a:ext cx="1443406" cy="266369"/>
          </a:xfrm>
          <a:prstGeom prst="rect">
            <a:avLst/>
          </a:prstGeom>
        </p:spPr>
      </p:pic>
      <p:pic>
        <p:nvPicPr>
          <p:cNvPr id="1540" name="picture 15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414511" y="9079458"/>
            <a:ext cx="1186777" cy="269125"/>
          </a:xfrm>
          <a:prstGeom prst="rect">
            <a:avLst/>
          </a:prstGeom>
        </p:spPr>
      </p:pic>
      <p:pic>
        <p:nvPicPr>
          <p:cNvPr id="1542" name="picture 15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3380426" y="8243570"/>
            <a:ext cx="1193316" cy="266369"/>
          </a:xfrm>
          <a:prstGeom prst="rect">
            <a:avLst/>
          </a:prstGeom>
        </p:spPr>
      </p:pic>
      <p:pic>
        <p:nvPicPr>
          <p:cNvPr id="1544" name="picture 15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1669921" y="9111657"/>
            <a:ext cx="1301539" cy="220175"/>
          </a:xfrm>
          <a:prstGeom prst="rect">
            <a:avLst/>
          </a:prstGeom>
        </p:spPr>
      </p:pic>
      <p:pic>
        <p:nvPicPr>
          <p:cNvPr id="1546" name="picture 15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1870694" y="8280734"/>
            <a:ext cx="900000" cy="278516"/>
          </a:xfrm>
          <a:prstGeom prst="rect">
            <a:avLst/>
          </a:prstGeom>
        </p:spPr>
      </p:pic>
      <p:pic>
        <p:nvPicPr>
          <p:cNvPr id="1548" name="picture 15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0214393" y="9103360"/>
            <a:ext cx="899807" cy="234683"/>
          </a:xfrm>
          <a:prstGeom prst="rect">
            <a:avLst/>
          </a:prstGeom>
        </p:spPr>
      </p:pic>
      <p:sp>
        <p:nvSpPr>
          <p:cNvPr id="1552" name="textbox 1552"/>
          <p:cNvSpPr/>
          <p:nvPr/>
        </p:nvSpPr>
        <p:spPr>
          <a:xfrm>
            <a:off x="13246800" y="9081537"/>
            <a:ext cx="1501775" cy="1644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095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如有合作意向，请联系我们....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54" name="picture 15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397219" y="8241397"/>
            <a:ext cx="534164" cy="357191"/>
          </a:xfrm>
          <a:prstGeom prst="rect">
            <a:avLst/>
          </a:prstGeom>
        </p:spPr>
      </p:pic>
      <p:pic>
        <p:nvPicPr>
          <p:cNvPr id="1556" name="picture 15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3634808" y="7442517"/>
            <a:ext cx="684544" cy="266369"/>
          </a:xfrm>
          <a:prstGeom prst="rect">
            <a:avLst/>
          </a:prstGeom>
        </p:spPr>
      </p:pic>
      <p:pic>
        <p:nvPicPr>
          <p:cNvPr id="1558" name="picture 15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744049" y="8268118"/>
            <a:ext cx="539999" cy="303749"/>
          </a:xfrm>
          <a:prstGeom prst="rect">
            <a:avLst/>
          </a:prstGeom>
        </p:spPr>
      </p:pic>
      <p:pic>
        <p:nvPicPr>
          <p:cNvPr id="1560" name="picture 15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794188" y="7420976"/>
            <a:ext cx="427439" cy="357191"/>
          </a:xfrm>
          <a:prstGeom prst="rect">
            <a:avLst/>
          </a:prstGeom>
        </p:spPr>
      </p:pic>
      <p:sp>
        <p:nvSpPr>
          <p:cNvPr id="1564" name="textbox 1564"/>
          <p:cNvSpPr/>
          <p:nvPr/>
        </p:nvSpPr>
        <p:spPr>
          <a:xfrm>
            <a:off x="14446767" y="10002529"/>
            <a:ext cx="905510" cy="2044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69000"/>
              </a:lnSpc>
            </a:pPr>
            <a:r>
              <a:rPr sz="1700" b="1" kern="0" spc="-20" dirty="0">
                <a:solidFill>
                  <a:srgbClr val="FFFFFF">
                    <a:alpha val="100000"/>
                  </a:srgbClr>
                </a:solidFill>
                <a:latin typeface="Cambria" panose="02040503050406030204"/>
                <a:ea typeface="Cambria" panose="02040503050406030204"/>
                <a:cs typeface="Cambria" panose="02040503050406030204"/>
              </a:rPr>
              <a:t>     </a:t>
            </a:r>
            <a:endParaRPr sz="1700" dirty="0">
              <a:latin typeface="Cambria" panose="02040503050406030204"/>
              <a:ea typeface="Cambria" panose="02040503050406030204"/>
              <a:cs typeface="Cambria" panose="02040503050406030204"/>
            </a:endParaRPr>
          </a:p>
        </p:txBody>
      </p:sp>
      <p:pic>
        <p:nvPicPr>
          <p:cNvPr id="1566" name="picture 15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2116494" y="7420976"/>
            <a:ext cx="412755" cy="357191"/>
          </a:xfrm>
          <a:prstGeom prst="rect">
            <a:avLst/>
          </a:prstGeom>
        </p:spPr>
      </p:pic>
      <p:pic>
        <p:nvPicPr>
          <p:cNvPr id="1568" name="picture 15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811132" y="6588607"/>
            <a:ext cx="393547" cy="357187"/>
          </a:xfrm>
          <a:prstGeom prst="rect">
            <a:avLst/>
          </a:prstGeom>
        </p:spPr>
      </p:pic>
      <p:pic>
        <p:nvPicPr>
          <p:cNvPr id="1570" name="picture 157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2142098" y="6588608"/>
            <a:ext cx="357192" cy="357192"/>
          </a:xfrm>
          <a:prstGeom prst="rect">
            <a:avLst/>
          </a:prstGeom>
        </p:spPr>
      </p:pic>
      <p:pic>
        <p:nvPicPr>
          <p:cNvPr id="1572" name="picture 15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0485705" y="6588608"/>
            <a:ext cx="357192" cy="357192"/>
          </a:xfrm>
          <a:prstGeom prst="rect">
            <a:avLst/>
          </a:prstGeom>
        </p:spPr>
      </p:pic>
      <p:pic>
        <p:nvPicPr>
          <p:cNvPr id="1574" name="picture 15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0493718" y="7410742"/>
            <a:ext cx="341185" cy="357187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" name="picture 15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12"/>
            <a:ext cx="9415284" cy="3485654"/>
          </a:xfrm>
          <a:prstGeom prst="rect">
            <a:avLst/>
          </a:prstGeom>
        </p:spPr>
      </p:pic>
      <p:pic>
        <p:nvPicPr>
          <p:cNvPr id="1578" name="picture 15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84998" y="4336123"/>
            <a:ext cx="7114591" cy="2246782"/>
          </a:xfrm>
          <a:prstGeom prst="rect">
            <a:avLst/>
          </a:prstGeom>
        </p:spPr>
      </p:pic>
      <p:sp>
        <p:nvSpPr>
          <p:cNvPr id="1580" name="textbox 1580"/>
          <p:cNvSpPr/>
          <p:nvPr/>
        </p:nvSpPr>
        <p:spPr>
          <a:xfrm>
            <a:off x="9806305" y="473710"/>
            <a:ext cx="5135880" cy="3275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noAutofit/>
          </a:bodyPr>
          <a:lstStyle/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i·AICON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强强联手后利润连年提升，服务范围，使用机型有了更大的选择空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间。在疫情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影响的背景下，销量比往年提升70%，增加了11位员工。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♦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如何确保落地实施：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开展年度本地授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权，销售权益和价格保护；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协助进行渠道策略，产品策略，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价格策略和仓库管理;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品牌独家授权，建立联营公司，专属的企业管理，连锁运营的咨询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和辅导，提升其管理能  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力；共同提炼出MPS的解决方案并复制至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全国;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产品品质保障，对标原装“以100%的品质，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60%的价格”作为推广策略，整合品牌资源，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成功进入KA连锁超市，并做好品牌溢价.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82" name="picture 15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511223" y="6796951"/>
            <a:ext cx="4818240" cy="2877934"/>
          </a:xfrm>
          <a:prstGeom prst="rect">
            <a:avLst/>
          </a:prstGeom>
        </p:spPr>
      </p:pic>
      <p:sp>
        <p:nvSpPr>
          <p:cNvPr id="1584" name="textbox 1584"/>
          <p:cNvSpPr/>
          <p:nvPr/>
        </p:nvSpPr>
        <p:spPr>
          <a:xfrm>
            <a:off x="3314065" y="6731000"/>
            <a:ext cx="3955415" cy="25781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运营现状：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联营的分销渠道在疫情下维持2019年的销售量。合作三年内使得进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口量做到行业top7。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本土MPS通过与国际品牌兼容耗材合作，大幅降低了MPS服务的运 营成本，提升了投标竞争力。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国际化品牌背书，让原装客户成为了我们的客户，同时吸引了原装  高管、销售经理，组成20多人的高素质销售团队。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通过i·AICON赋能，指引并构建分销渠道，进入SM mall,以及国内  知名IT 品牌连锁OTAGON（分店&gt;200家），国内知名文教用品连   锁national book store （分店数量 240多家）及expression，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（分店数量100多家）实现2年销量成倍增长，纯利连续2年大于      40%，即使在封国的情况也实现了盈利。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86" name="picture 15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489280" y="6796946"/>
            <a:ext cx="2310315" cy="2887895"/>
          </a:xfrm>
          <a:prstGeom prst="rect">
            <a:avLst/>
          </a:prstGeom>
        </p:spPr>
      </p:pic>
      <p:pic>
        <p:nvPicPr>
          <p:cNvPr id="1588" name="picture 15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30605" y="7239393"/>
            <a:ext cx="2503416" cy="2419337"/>
          </a:xfrm>
          <a:prstGeom prst="rect">
            <a:avLst/>
          </a:prstGeom>
        </p:spPr>
      </p:pic>
      <p:sp>
        <p:nvSpPr>
          <p:cNvPr id="1590" name="textbox 1590"/>
          <p:cNvSpPr/>
          <p:nvPr/>
        </p:nvSpPr>
        <p:spPr>
          <a:xfrm>
            <a:off x="520700" y="4280535"/>
            <a:ext cx="2512695" cy="26136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None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加盟背景：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305"/>
              </a:spcBef>
              <a:buClrTx/>
              <a:buSzTx/>
              <a:buNone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i·AICON菲律宾国家代理在加盟之前仅是本土区域的一个    小型MPS租赁公司，有丰富的地方协会、媒体，教育机构  和连锁店的资源。合作之前主要从EPSON,CANON等原装 的reseller进行小批量采购，处于快速增长期，具备强烈的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创新意识和能力。受地方保护影响，希望可以成为菲律宾知名品牌代理商，  成功上市IPO，成为有规模、有管理、有实力的国际化公司。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94" name="textbox 1594"/>
          <p:cNvSpPr/>
          <p:nvPr/>
        </p:nvSpPr>
        <p:spPr>
          <a:xfrm>
            <a:off x="7833181" y="4673845"/>
            <a:ext cx="3001010" cy="8394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100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五年内成为本土兼容硒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鼓品牌TOP1，形成全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渠道覆盖，分销和直销并进，成为当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地MPS 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服务商主要的硒鼓供应商。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9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5"/>
              </a:spcBef>
            </a:pP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五年内整合上市，各渠道有大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幅度的提升。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96" name="textbox 1596"/>
          <p:cNvSpPr/>
          <p:nvPr/>
        </p:nvSpPr>
        <p:spPr>
          <a:xfrm>
            <a:off x="10927270" y="4685715"/>
            <a:ext cx="1214119" cy="1668145"/>
          </a:xfrm>
          <a:prstGeom prst="rect">
            <a:avLst/>
          </a:prstGeom>
          <a:solidFill>
            <a:srgbClr val="009D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1280" indent="4445" algn="l" rtl="0" eaLnBrk="0">
              <a:lnSpc>
                <a:spcPct val="109000"/>
              </a:lnSpc>
              <a:spcBef>
                <a:spcPts val="5"/>
              </a:spcBef>
            </a:pPr>
            <a:r>
              <a:rPr sz="39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可期</a:t>
            </a:r>
            <a:r>
              <a:rPr sz="39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9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98" name="textbox 1598"/>
          <p:cNvSpPr/>
          <p:nvPr/>
        </p:nvSpPr>
        <p:spPr>
          <a:xfrm>
            <a:off x="554176" y="3588842"/>
            <a:ext cx="4075429" cy="574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i·</a:t>
            </a:r>
            <a:r>
              <a:rPr sz="3900" b="1" kern="0" spc="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AICON</a:t>
            </a: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在菲律宾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00" name="textbox 1600"/>
          <p:cNvSpPr/>
          <p:nvPr/>
        </p:nvSpPr>
        <p:spPr>
          <a:xfrm>
            <a:off x="3313430" y="4282440"/>
            <a:ext cx="3955415" cy="240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noAutofit/>
          </a:bodyPr>
          <a:lstStyle/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♦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i·AICON 菲律宾国家代理加盟前的主要顾虑与痛点：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地方小型MPS，对所在区域之外的渠道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、客户没有掌控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权。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渠道单一，体量不够，无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法快速提升销量。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无法获取一手供应资源，长远的综合实力不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够。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自身影响力不够，希望给与地方品牌、价格的保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护，以及多渠道经营政策。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5240" lvl="0" algn="l" eaLnBrk="0">
              <a:lnSpc>
                <a:spcPct val="91000"/>
              </a:lnSpc>
              <a:spcBef>
                <a:spcPts val="305"/>
              </a:spcBef>
              <a:buClrTx/>
              <a:buSzTx/>
              <a:buFontTx/>
            </a:pP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 管理落后，有品牌意识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，但缺乏做品牌的信心，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经营效率和效益无法长久保证，希望强强联手</a:t>
            </a:r>
            <a:r>
              <a:rPr sz="1300" kern="0" spc="-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z="1300" kern="0" spc="-3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picture 16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139279" y="51212"/>
            <a:ext cx="9200264" cy="3844780"/>
          </a:xfrm>
          <a:prstGeom prst="rect">
            <a:avLst/>
          </a:prstGeom>
        </p:spPr>
      </p:pic>
      <p:sp>
        <p:nvSpPr>
          <p:cNvPr id="1610" name="textbox 1610"/>
          <p:cNvSpPr/>
          <p:nvPr/>
        </p:nvSpPr>
        <p:spPr>
          <a:xfrm>
            <a:off x="423288" y="3796273"/>
            <a:ext cx="6777990" cy="4449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8260" algn="l" rtl="0" eaLnBrk="0">
              <a:lnSpc>
                <a:spcPct val="92000"/>
              </a:lnSpc>
            </a:pP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i·</a:t>
            </a:r>
            <a:r>
              <a:rPr sz="3900" b="1" kern="0" spc="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AICON</a:t>
            </a: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900" b="1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在保加利亚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7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99000"/>
              </a:lnSpc>
              <a:spcBef>
                <a:spcPts val="275"/>
              </a:spcBef>
            </a:pP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加盟背景：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320" algn="l" rtl="0" eaLnBrk="0">
              <a:lnSpc>
                <a:spcPct val="91000"/>
              </a:lnSpc>
              <a:spcBef>
                <a:spcPts val="22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i·AICON保加利亚代理是佳能保加利亚代理，拥有2个仓库，10个销售网点，员工30余人，省级代理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10个。 业务范围包括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批发和MPS，耗材业务量位居保加利亚前三。 在成为i·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AICON保加利亚代理之前，从未从中国进口。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algn="l" rtl="0" eaLnBrk="0">
              <a:lnSpc>
                <a:spcPct val="91000"/>
              </a:lnSpc>
              <a:spcBef>
                <a:spcPts val="300"/>
              </a:spcBef>
            </a:pPr>
            <a:r>
              <a:rPr sz="13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</a:t>
            </a:r>
            <a:r>
              <a:rPr sz="1300" b="1" kern="0" spc="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i·AICON保加利亚国家代理加盟前的顾虑与痛点：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销售规模小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担心压货严重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没有与供应端形成紧密连接，缺乏中国厂商支持，没有足够的信心去直接更强的竞争对手。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</a:t>
            </a:r>
            <a:r>
              <a:rPr sz="1300" kern="0" spc="1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品牌影响力不够，希望与国际化品牌强强联合。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algn="l" rtl="0" eaLnBrk="0">
              <a:lnSpc>
                <a:spcPct val="91000"/>
              </a:lnSpc>
              <a:spcBef>
                <a:spcPts val="310"/>
              </a:spcBef>
            </a:pPr>
            <a:r>
              <a:rPr sz="1300" b="1" kern="0" spc="-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加盟后运营现状：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业务量在保加利亚是前三，当地市场份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额第一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加盟后客户的采购量月均3个40HQ，其市场份额已占保加利亚的80%，并逐步将销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售渠道扩展到欧洲巴尔干其它国家。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indent="-635" algn="l" rtl="0" eaLnBrk="0">
              <a:lnSpc>
                <a:spcPct val="100000"/>
              </a:lnSpc>
              <a:spcBef>
                <a:spcPts val="20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盈利能力得到极大的提升。（以保加利亚为中心，覆盖捷克、爱尔兰、马耳他、立陶宛、克罗地亚、斯洛文尼亚等1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0个国 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家）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algn="l" rtl="0" eaLnBrk="0">
              <a:lnSpc>
                <a:spcPct val="91000"/>
              </a:lnSpc>
              <a:spcBef>
                <a:spcPts val="310"/>
              </a:spcBef>
            </a:pPr>
            <a:r>
              <a:rPr sz="1300" b="1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如何确保落地实施：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提供竞争力的价格体系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开展渠道精耕，布设线下代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理网络；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迭代完善本土体系，并打造MPS产品的核心竞争力；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91000"/>
              </a:lnSpc>
              <a:spcBef>
                <a:spcPts val="21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共同挖掘基于本地的利润产品，构建IT服务网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络，通过系统进一步提升服务效率，提升品牌的粘度。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12" name="picture 1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2724" y="51206"/>
            <a:ext cx="5614310" cy="3652037"/>
          </a:xfrm>
          <a:prstGeom prst="rect">
            <a:avLst/>
          </a:prstGeom>
        </p:spPr>
      </p:pic>
      <p:pic>
        <p:nvPicPr>
          <p:cNvPr id="1614" name="picture 16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921969" y="6869053"/>
            <a:ext cx="3367823" cy="2525873"/>
          </a:xfrm>
          <a:prstGeom prst="rect">
            <a:avLst/>
          </a:prstGeom>
        </p:spPr>
      </p:pic>
      <p:pic>
        <p:nvPicPr>
          <p:cNvPr id="1616" name="picture 16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88918" y="6869053"/>
            <a:ext cx="3367820" cy="2525873"/>
          </a:xfrm>
          <a:prstGeom prst="rect">
            <a:avLst/>
          </a:prstGeom>
        </p:spPr>
      </p:pic>
      <p:pic>
        <p:nvPicPr>
          <p:cNvPr id="1618" name="picture 16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45453" y="4234882"/>
            <a:ext cx="2711298" cy="2546041"/>
          </a:xfrm>
          <a:prstGeom prst="rect">
            <a:avLst/>
          </a:prstGeom>
        </p:spPr>
      </p:pic>
      <p:sp>
        <p:nvSpPr>
          <p:cNvPr id="1620" name="textbox 1620"/>
          <p:cNvSpPr/>
          <p:nvPr/>
        </p:nvSpPr>
        <p:spPr>
          <a:xfrm>
            <a:off x="9247760" y="4761546"/>
            <a:ext cx="2615564" cy="11442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91000"/>
              </a:lnSpc>
            </a:pPr>
            <a:r>
              <a:rPr sz="1300" b="1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业务量在保加利亚成为</a:t>
            </a:r>
            <a:r>
              <a:rPr sz="1300" b="1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NO：1。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01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布设线上线下的代理销售网络，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让终端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用户更加便利地体验到我们的产品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与服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务，并得到更多客户的选择与青睐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，最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终成为“巴尔干之王”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22" name="textbox 1622"/>
          <p:cNvSpPr/>
          <p:nvPr/>
        </p:nvSpPr>
        <p:spPr>
          <a:xfrm>
            <a:off x="7921967" y="4745824"/>
            <a:ext cx="1214119" cy="2123439"/>
          </a:xfrm>
          <a:prstGeom prst="rect">
            <a:avLst/>
          </a:prstGeom>
          <a:solidFill>
            <a:srgbClr val="60198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6040" indent="4445" algn="l" rtl="0" eaLnBrk="0">
              <a:lnSpc>
                <a:spcPct val="109000"/>
              </a:lnSpc>
              <a:spcBef>
                <a:spcPts val="0"/>
              </a:spcBef>
            </a:pPr>
            <a:r>
              <a:rPr sz="39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可期</a:t>
            </a:r>
            <a:r>
              <a:rPr sz="39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9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24" name="rect 1624"/>
          <p:cNvSpPr/>
          <p:nvPr/>
        </p:nvSpPr>
        <p:spPr>
          <a:xfrm>
            <a:off x="10809286" y="25717"/>
            <a:ext cx="127419" cy="323903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26" name="textbox 1626"/>
          <p:cNvSpPr/>
          <p:nvPr/>
        </p:nvSpPr>
        <p:spPr>
          <a:xfrm>
            <a:off x="9862195" y="3237753"/>
            <a:ext cx="2719070" cy="613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800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业务量位居保加利亚前三，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5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320" algn="l" rtl="0" eaLnBrk="0">
              <a:lnSpc>
                <a:spcPct val="91000"/>
              </a:lnSpc>
              <a:spcBef>
                <a:spcPts val="5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当地市场占有率第一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" name="picture 1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7117" y="54000"/>
            <a:ext cx="7667980" cy="2885833"/>
          </a:xfrm>
          <a:prstGeom prst="rect">
            <a:avLst/>
          </a:prstGeom>
        </p:spPr>
      </p:pic>
      <p:pic>
        <p:nvPicPr>
          <p:cNvPr id="1636" name="picture 16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99625" y="38913"/>
            <a:ext cx="5299914" cy="3974938"/>
          </a:xfrm>
          <a:prstGeom prst="rect">
            <a:avLst/>
          </a:prstGeom>
        </p:spPr>
      </p:pic>
      <p:pic>
        <p:nvPicPr>
          <p:cNvPr id="1638" name="picture 1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709096" y="7236584"/>
            <a:ext cx="7083963" cy="2362304"/>
          </a:xfrm>
          <a:prstGeom prst="rect">
            <a:avLst/>
          </a:prstGeom>
        </p:spPr>
      </p:pic>
      <p:sp>
        <p:nvSpPr>
          <p:cNvPr id="1640" name="rect 1640"/>
          <p:cNvSpPr/>
          <p:nvPr/>
        </p:nvSpPr>
        <p:spPr>
          <a:xfrm>
            <a:off x="11321185" y="7236587"/>
            <a:ext cx="95643" cy="236736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42" name="rect 1642"/>
          <p:cNvSpPr/>
          <p:nvPr/>
        </p:nvSpPr>
        <p:spPr>
          <a:xfrm>
            <a:off x="8206334" y="8084198"/>
            <a:ext cx="6593205" cy="1519758"/>
          </a:xfrm>
          <a:prstGeom prst="rect">
            <a:avLst/>
          </a:prstGeom>
          <a:solidFill>
            <a:srgbClr val="D8D9D9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644" name="picture 16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30846" y="5427815"/>
            <a:ext cx="2846412" cy="3504158"/>
          </a:xfrm>
          <a:prstGeom prst="rect">
            <a:avLst/>
          </a:prstGeom>
        </p:spPr>
      </p:pic>
      <p:sp>
        <p:nvSpPr>
          <p:cNvPr id="1646" name="textbox 1646"/>
          <p:cNvSpPr/>
          <p:nvPr/>
        </p:nvSpPr>
        <p:spPr>
          <a:xfrm>
            <a:off x="3691543" y="5468220"/>
            <a:ext cx="3418840" cy="26530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91000"/>
              </a:lnSpc>
            </a:pPr>
            <a:r>
              <a:rPr sz="13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</a:t>
            </a:r>
            <a:r>
              <a:rPr sz="1300" b="1" kern="0" spc="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 墨西哥国家代理加盟前的顾虑与痛点：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" algn="l" rtl="0" eaLnBrk="0">
              <a:lnSpc>
                <a:spcPct val="100000"/>
              </a:lnSpc>
              <a:spcBef>
                <a:spcPts val="70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采购成本高，希望可以从中国直接采购降低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其目前兼容耗材  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的成本；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7620" algn="l" rtl="0" eaLnBrk="0">
              <a:lnSpc>
                <a:spcPct val="100000"/>
              </a:lnSpc>
              <a:spcBef>
                <a:spcPts val="70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</a:t>
            </a:r>
            <a:r>
              <a:rPr sz="1300" kern="0" spc="1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自己仅仅是使用者，不能享受最近几年兼容耗材大力发展的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红利，希望与一个专业的高端兼容耗材品牌合作共同成长；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320" algn="l" rtl="0" eaLnBrk="0">
              <a:lnSpc>
                <a:spcPct val="91000"/>
              </a:lnSpc>
              <a:spcBef>
                <a:spcPts val="710"/>
              </a:spcBef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租赁业务虽然利润高，但是占有资金较多，资金周转率低。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8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100000"/>
              </a:lnSpc>
              <a:spcBef>
                <a:spcPts val="280"/>
              </a:spcBef>
            </a:pP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运营现状：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4445" algn="l" rtl="0" eaLnBrk="0">
              <a:lnSpc>
                <a:spcPct val="100000"/>
              </a:lnSpc>
              <a:spcBef>
                <a:spcPts val="71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其采购成本下滑20%以上，在稳定其现有客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户的基础上进入 更多市场，扩大了销售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额与利润；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7620" algn="l" rtl="0" eaLnBrk="0">
              <a:lnSpc>
                <a:spcPct val="100000"/>
              </a:lnSpc>
              <a:spcBef>
                <a:spcPts val="70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携手IAICON利用其现有强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大的市场覆盖网络和人员，精耕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并快速进入批发渠道；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320" algn="l" rtl="0" eaLnBrk="0">
              <a:lnSpc>
                <a:spcPct val="92000"/>
              </a:lnSpc>
            </a:pPr>
            <a:r>
              <a:rPr sz="1300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现金流获得了大幅提升。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48" name="picture 16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1416824" y="4620161"/>
            <a:ext cx="3382712" cy="2243868"/>
          </a:xfrm>
          <a:prstGeom prst="rect">
            <a:avLst/>
          </a:prstGeom>
        </p:spPr>
      </p:pic>
      <p:sp>
        <p:nvSpPr>
          <p:cNvPr id="1650" name="textbox 1650"/>
          <p:cNvSpPr/>
          <p:nvPr/>
        </p:nvSpPr>
        <p:spPr>
          <a:xfrm>
            <a:off x="531495" y="3704590"/>
            <a:ext cx="6487795" cy="11309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875" algn="l" rtl="0" eaLnBrk="0">
              <a:lnSpc>
                <a:spcPct val="99000"/>
              </a:lnSpc>
            </a:pP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加盟背景：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indent="5715" algn="l" rtl="0" eaLnBrk="0">
              <a:lnSpc>
                <a:spcPct val="100000"/>
              </a:lnSpc>
              <a:spcBef>
                <a:spcPts val="71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i·AICON墨西哥国家代理是当地较大的MPS供应商，有强大的服务团队，其服务网络可以覆盖墨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西哥全国。其产品涵 盖Kyocera、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HP、 Canon等。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-635" algn="l" rtl="0" eaLnBrk="0">
              <a:lnSpc>
                <a:spcPct val="100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加盟i·AICON之前主要经营原装，偶尔有兼容耗材的需求，但也仅从本地采购，销量稳定，但并未抓住兼容耗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材的红  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利期。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2" name="textbox 1652"/>
          <p:cNvSpPr/>
          <p:nvPr/>
        </p:nvSpPr>
        <p:spPr>
          <a:xfrm>
            <a:off x="7671536" y="4633252"/>
            <a:ext cx="1214119" cy="1952625"/>
          </a:xfrm>
          <a:prstGeom prst="rect">
            <a:avLst/>
          </a:prstGeom>
          <a:solidFill>
            <a:srgbClr val="009D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1120" indent="4445" algn="l" rtl="0" eaLnBrk="0">
              <a:lnSpc>
                <a:spcPct val="109000"/>
              </a:lnSpc>
              <a:spcBef>
                <a:spcPts val="5"/>
              </a:spcBef>
            </a:pPr>
            <a:r>
              <a:rPr sz="39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可期</a:t>
            </a:r>
            <a:r>
              <a:rPr sz="39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9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4" name="textbox 1654"/>
          <p:cNvSpPr/>
          <p:nvPr/>
        </p:nvSpPr>
        <p:spPr>
          <a:xfrm>
            <a:off x="8325677" y="8306175"/>
            <a:ext cx="4257040" cy="5562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4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我们产品远销全球120多个国家和地区</a:t>
            </a:r>
            <a:r>
              <a:rPr sz="1400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3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91000"/>
              </a:lnSpc>
              <a:spcBef>
                <a:spcPts val="0"/>
              </a:spcBef>
            </a:pPr>
            <a:r>
              <a:rPr sz="14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覆盖医院、银行、政府、学校的特定客户和其他行业</a:t>
            </a:r>
            <a:r>
              <a:rPr sz="14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6" name="textbox 1656"/>
          <p:cNvSpPr/>
          <p:nvPr/>
        </p:nvSpPr>
        <p:spPr>
          <a:xfrm>
            <a:off x="544924" y="3131009"/>
            <a:ext cx="4075429" cy="5740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2000"/>
              </a:lnSpc>
            </a:pP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i·</a:t>
            </a:r>
            <a:r>
              <a:rPr sz="3900" b="1" kern="0" spc="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AICON</a:t>
            </a:r>
            <a:r>
              <a:rPr sz="3900" b="1" kern="0" spc="3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3900" b="1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在墨西哥</a:t>
            </a:r>
            <a:endParaRPr sz="3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8" name="textbox 1658"/>
          <p:cNvSpPr/>
          <p:nvPr/>
        </p:nvSpPr>
        <p:spPr>
          <a:xfrm>
            <a:off x="8015599" y="1761416"/>
            <a:ext cx="1420494" cy="12814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algn="l" rtl="0" eaLnBrk="0">
              <a:lnSpc>
                <a:spcPct val="91000"/>
              </a:lnSpc>
            </a:pPr>
            <a:r>
              <a:rPr sz="1300" b="1" kern="0" spc="-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♦ 如何确保落地：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8255" algn="l" rtl="0" eaLnBrk="0">
              <a:lnSpc>
                <a:spcPct val="103000"/>
              </a:lnSpc>
              <a:spcBef>
                <a:spcPts val="69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建立双方共同管理的团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队，共同加速开发批发市</a:t>
            </a:r>
            <a:r>
              <a:rPr sz="1300" kern="0" spc="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8255" algn="l" rtl="0" eaLnBrk="0">
              <a:lnSpc>
                <a:spcPct val="102000"/>
              </a:lnSpc>
              <a:spcBef>
                <a:spcPts val="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 提供本地支持，现场解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决售后问题，提升响应与</a:t>
            </a:r>
            <a:r>
              <a:rPr sz="1300" kern="0" spc="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服务速度。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60" name="textbox 1660"/>
          <p:cNvSpPr/>
          <p:nvPr/>
        </p:nvSpPr>
        <p:spPr>
          <a:xfrm>
            <a:off x="8973482" y="4818893"/>
            <a:ext cx="2314575" cy="7639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1430" algn="l" rtl="0" eaLnBrk="0">
              <a:lnSpc>
                <a:spcPct val="101000"/>
              </a:lnSpc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MPS业务量全国第一，IAICON 品</a:t>
            </a:r>
            <a:r>
              <a:rPr sz="1300" kern="0" spc="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牌成为“高质量”的代名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词，并成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为政府、银行、企业和学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校渠道的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首选兼容品牌。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2"/>
          <p:cNvGrpSpPr/>
          <p:nvPr/>
        </p:nvGrpSpPr>
        <p:grpSpPr>
          <a:xfrm rot="21600000">
            <a:off x="6593370" y="3537598"/>
            <a:ext cx="8618891" cy="6395770"/>
            <a:chOff x="0" y="0"/>
            <a:chExt cx="8618891" cy="6395770"/>
          </a:xfrm>
        </p:grpSpPr>
        <p:pic>
          <p:nvPicPr>
            <p:cNvPr id="1668" name="picture 166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8618891" cy="6395770"/>
            </a:xfrm>
            <a:prstGeom prst="rect">
              <a:avLst/>
            </a:prstGeom>
          </p:spPr>
        </p:pic>
        <p:sp>
          <p:nvSpPr>
            <p:cNvPr id="1670" name="textbox 1670"/>
            <p:cNvSpPr/>
            <p:nvPr/>
          </p:nvSpPr>
          <p:spPr>
            <a:xfrm>
              <a:off x="-12700" y="-12700"/>
              <a:ext cx="8644890" cy="64338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0"/>
                </a:spcBef>
              </a:pPr>
              <a:endParaRPr sz="125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0"/>
                </a:spcBef>
              </a:pPr>
              <a:endParaRPr sz="125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0"/>
                </a:spcBef>
              </a:pPr>
              <a:r>
                <a:rPr sz="1250" kern="0" spc="-1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我们成功：在欧洲、非洲、美洲、亚洲、中东等全球范围内成功扶持37个国家代理，产</a:t>
              </a: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品行销全球120多个国家和地区。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1110"/>
                </a:spcBef>
              </a:pP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我们成功：帮助墨西哥、波兰、立陶宛在一年内成为当地市场的领导</a:t>
              </a:r>
              <a:r>
                <a:rPr sz="1250" kern="0" spc="-3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者。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1110"/>
                </a:spcBef>
              </a:pPr>
              <a:r>
                <a:rPr sz="1250" kern="0" spc="-1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我们成功：帮助保加利亚、菲律宾、越南国代客户成为当地</a:t>
              </a: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市场的前三，并在疫情的影响下，实现逆势增长。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1110"/>
                </a:spcBef>
              </a:pPr>
              <a:r>
                <a:rPr sz="1250" kern="0" spc="-1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我们成功：通过服务原装大MPS客户，共同开发出高端MPS产品，提升地方投标竞争力，协助其快速拓张市场</a:t>
              </a: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份额并赢取超额利润。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1000"/>
                </a:lnSpc>
                <a:spcBef>
                  <a:spcPts val="1110"/>
                </a:spcBef>
              </a:pP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我们成功：协助中小型客户成为市</a:t>
              </a:r>
              <a:r>
                <a:rPr sz="1250" kern="0" spc="-3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场的重要玩家并且持续成长。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1000"/>
                </a:lnSpc>
              </a:pP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07010" algn="l" rtl="0" eaLnBrk="0">
                <a:lnSpc>
                  <a:spcPct val="92000"/>
                </a:lnSpc>
                <a:spcBef>
                  <a:spcPts val="5"/>
                </a:spcBef>
              </a:pPr>
              <a:r>
                <a:rPr sz="1250" kern="0" spc="-1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我们成功：打入过日本</a:t>
              </a:r>
              <a:r>
                <a:rPr sz="1250" kern="0" spc="-20" dirty="0">
                  <a:solidFill>
                    <a:srgbClr val="3E3A39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、德国等发达国家地区的主流市场，经受过最严格的客户质量考验。</a:t>
              </a:r>
              <a:endParaRPr sz="12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672" name="picture 16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514999" y="5843849"/>
            <a:ext cx="1019708" cy="808151"/>
          </a:xfrm>
          <a:prstGeom prst="rect">
            <a:avLst/>
          </a:prstGeom>
        </p:spPr>
      </p:pic>
      <p:pic>
        <p:nvPicPr>
          <p:cNvPr id="1674" name="picture 16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38759" y="4114462"/>
            <a:ext cx="785454" cy="843795"/>
          </a:xfrm>
          <a:prstGeom prst="rect">
            <a:avLst/>
          </a:prstGeom>
        </p:spPr>
      </p:pic>
      <p:pic>
        <p:nvPicPr>
          <p:cNvPr id="1676" name="picture 16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77161" y="5838177"/>
            <a:ext cx="893249" cy="843809"/>
          </a:xfrm>
          <a:prstGeom prst="rect">
            <a:avLst/>
          </a:prstGeom>
        </p:spPr>
      </p:pic>
      <p:pic>
        <p:nvPicPr>
          <p:cNvPr id="1678" name="picture 16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698444" y="6434756"/>
            <a:ext cx="247231" cy="245605"/>
          </a:xfrm>
          <a:prstGeom prst="rect">
            <a:avLst/>
          </a:prstGeom>
        </p:spPr>
      </p:pic>
      <p:pic>
        <p:nvPicPr>
          <p:cNvPr id="1680" name="picture 16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734361" y="6434756"/>
            <a:ext cx="247225" cy="245605"/>
          </a:xfrm>
          <a:prstGeom prst="rect">
            <a:avLst/>
          </a:prstGeom>
        </p:spPr>
      </p:pic>
      <p:pic>
        <p:nvPicPr>
          <p:cNvPr id="1682" name="picture 16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216403" y="6434756"/>
            <a:ext cx="247231" cy="245605"/>
          </a:xfrm>
          <a:prstGeom prst="rect">
            <a:avLst/>
          </a:prstGeom>
        </p:spPr>
      </p:pic>
      <p:sp>
        <p:nvSpPr>
          <p:cNvPr id="1686" name="textbox 1686"/>
          <p:cNvSpPr/>
          <p:nvPr/>
        </p:nvSpPr>
        <p:spPr>
          <a:xfrm>
            <a:off x="9048301" y="1575907"/>
            <a:ext cx="3492500" cy="17265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85035" algn="l" rtl="0" eaLnBrk="0">
              <a:lnSpc>
                <a:spcPts val="4140"/>
              </a:lnSpc>
            </a:pPr>
            <a:r>
              <a:rPr sz="3400" kern="0" spc="230" dirty="0">
                <a:solidFill>
                  <a:srgbClr val="C69D63">
                    <a:alpha val="40000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have</a:t>
            </a:r>
            <a:endParaRPr sz="34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  <a:p>
            <a:pPr marL="12700" algn="l" rtl="0" eaLnBrk="0">
              <a:lnSpc>
                <a:spcPct val="87000"/>
              </a:lnSpc>
              <a:spcBef>
                <a:spcPts val="170"/>
              </a:spcBef>
            </a:pPr>
            <a:r>
              <a:rPr sz="8700" kern="0" spc="430" dirty="0">
                <a:solidFill>
                  <a:srgbClr val="C29560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S</a:t>
            </a:r>
            <a:r>
              <a:rPr sz="5200" kern="0" spc="430" dirty="0">
                <a:solidFill>
                  <a:srgbClr val="C29A61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ucceed...</a:t>
            </a:r>
            <a:endParaRPr sz="52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</p:txBody>
      </p:sp>
      <p:pic>
        <p:nvPicPr>
          <p:cNvPr id="1688" name="picture 16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2374079" y="126555"/>
            <a:ext cx="2786607" cy="3630114"/>
          </a:xfrm>
          <a:prstGeom prst="rect">
            <a:avLst/>
          </a:prstGeom>
        </p:spPr>
      </p:pic>
      <p:pic>
        <p:nvPicPr>
          <p:cNvPr id="1690" name="picture 16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133577" y="2011030"/>
            <a:ext cx="2880864" cy="1733212"/>
          </a:xfrm>
          <a:prstGeom prst="rect">
            <a:avLst/>
          </a:prstGeom>
        </p:spPr>
      </p:pic>
      <p:pic>
        <p:nvPicPr>
          <p:cNvPr id="1692" name="picture 16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61668" y="2002323"/>
            <a:ext cx="2880863" cy="1729878"/>
          </a:xfrm>
          <a:prstGeom prst="rect">
            <a:avLst/>
          </a:prstGeom>
        </p:spPr>
      </p:pic>
      <p:pic>
        <p:nvPicPr>
          <p:cNvPr id="1694" name="picture 16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158641" y="2002320"/>
            <a:ext cx="2880867" cy="1720722"/>
          </a:xfrm>
          <a:prstGeom prst="rect">
            <a:avLst/>
          </a:prstGeom>
        </p:spPr>
      </p:pic>
      <p:pic>
        <p:nvPicPr>
          <p:cNvPr id="1696" name="picture 16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61670" y="163462"/>
            <a:ext cx="2880861" cy="1720722"/>
          </a:xfrm>
          <a:prstGeom prst="rect">
            <a:avLst/>
          </a:prstGeom>
        </p:spPr>
      </p:pic>
      <p:pic>
        <p:nvPicPr>
          <p:cNvPr id="1698" name="picture 169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158641" y="163462"/>
            <a:ext cx="2880855" cy="1720722"/>
          </a:xfrm>
          <a:prstGeom prst="rect">
            <a:avLst/>
          </a:prstGeom>
        </p:spPr>
      </p:pic>
      <p:pic>
        <p:nvPicPr>
          <p:cNvPr id="1700" name="picture 17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6133579" y="165064"/>
            <a:ext cx="2880862" cy="1719120"/>
          </a:xfrm>
          <a:prstGeom prst="rect">
            <a:avLst/>
          </a:prstGeom>
        </p:spPr>
      </p:pic>
      <p:pic>
        <p:nvPicPr>
          <p:cNvPr id="1702" name="picture 170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53580" y="5186262"/>
            <a:ext cx="1393530" cy="1590103"/>
          </a:xfrm>
          <a:prstGeom prst="rect">
            <a:avLst/>
          </a:prstGeom>
        </p:spPr>
      </p:pic>
      <p:sp>
        <p:nvSpPr>
          <p:cNvPr id="1704" name="textbox 1704"/>
          <p:cNvSpPr/>
          <p:nvPr/>
        </p:nvSpPr>
        <p:spPr>
          <a:xfrm>
            <a:off x="9015165" y="997535"/>
            <a:ext cx="2146935" cy="1397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77000"/>
              </a:lnSpc>
            </a:pPr>
            <a:r>
              <a:rPr sz="11700" kern="0" spc="100" dirty="0">
                <a:solidFill>
                  <a:srgbClr val="C69D63">
                    <a:alpha val="40000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We</a:t>
            </a:r>
            <a:endParaRPr sz="117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</p:txBody>
      </p:sp>
      <p:pic>
        <p:nvPicPr>
          <p:cNvPr id="1706" name="picture 170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93306" y="3961676"/>
            <a:ext cx="1389411" cy="966597"/>
          </a:xfrm>
          <a:prstGeom prst="rect">
            <a:avLst/>
          </a:prstGeom>
        </p:spPr>
      </p:pic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684"/>
          <p:cNvSpPr/>
          <p:nvPr/>
        </p:nvSpPr>
        <p:spPr>
          <a:xfrm>
            <a:off x="463550" y="5484495"/>
            <a:ext cx="5894705" cy="40055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3000"/>
              </a:lnSpc>
            </a:pPr>
            <a:r>
              <a:rPr sz="13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我们能：助推伙伴成为当地行业领导者，实现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MPS</a:t>
            </a:r>
            <a:r>
              <a:rPr sz="13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激光类耗材销量第一，做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ts val="1790"/>
              </a:lnSpc>
            </a:pPr>
            <a:r>
              <a:rPr sz="1300" kern="0" spc="-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好品牌区域保护。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140000"/>
              </a:lnSpc>
              <a:spcBef>
                <a:spcPts val="1045"/>
              </a:spcBef>
            </a:pPr>
            <a:r>
              <a:rPr sz="1300" kern="0" spc="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我们能：配合区域合作伙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伴盘活资源，树立品牌、构建终端、运营与传播，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库存管理、订货预测。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140000"/>
              </a:lnSpc>
              <a:spcBef>
                <a:spcPts val="940"/>
              </a:spcBef>
            </a:pPr>
            <a:r>
              <a:rPr sz="1300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我们能：针对现有渠道进行诊断</a:t>
            </a:r>
            <a:r>
              <a:rPr sz="13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、激活、优化、变革，编制网络，提供行之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有效，持续盈利的模式，提升利润，确保投资获益与经营有序。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indent="-6350" algn="l" rtl="0" eaLnBrk="0">
              <a:lnSpc>
                <a:spcPct val="140000"/>
              </a:lnSpc>
              <a:spcBef>
                <a:spcPts val="940"/>
              </a:spcBef>
            </a:pPr>
            <a:r>
              <a:rPr sz="1300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我们能：搭建本土赋能团队，协</a:t>
            </a:r>
            <a:r>
              <a:rPr sz="13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助客户做好市场深耕，制定并实施本地化策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略，摆脱价格战。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indent="-6350" algn="l" rtl="0" eaLnBrk="0">
              <a:lnSpc>
                <a:spcPct val="140000"/>
              </a:lnSpc>
              <a:spcBef>
                <a:spcPts val="940"/>
              </a:spcBef>
            </a:pPr>
            <a:r>
              <a:rPr sz="1300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我们能：协助国代优化产品结构</a:t>
            </a:r>
            <a:r>
              <a:rPr sz="13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，并针对特定行业用户，提供更高效的服务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、更独特的产品，确保核心竞争力，打造市场话语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权。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我们能：通过品牌赋能，实现销售额、利润，市场份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额持续快速增长。</a:t>
            </a:r>
            <a:endParaRPr sz="1300" kern="0" spc="-3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picture 17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545203" y="2492019"/>
            <a:ext cx="12252711" cy="4006567"/>
          </a:xfrm>
          <a:prstGeom prst="rect">
            <a:avLst/>
          </a:prstGeom>
        </p:spPr>
      </p:pic>
      <p:sp>
        <p:nvSpPr>
          <p:cNvPr id="1716" name="textbox 1716"/>
          <p:cNvSpPr/>
          <p:nvPr/>
        </p:nvSpPr>
        <p:spPr>
          <a:xfrm>
            <a:off x="1905465" y="6710446"/>
            <a:ext cx="11296015" cy="354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我</a:t>
            </a:r>
            <a:r>
              <a:rPr sz="2400" kern="0" spc="31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们</a:t>
            </a:r>
            <a:r>
              <a:rPr sz="2400" kern="0" spc="29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立</a:t>
            </a:r>
            <a:r>
              <a:rPr sz="2400" kern="0" spc="29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志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成</a:t>
            </a:r>
            <a:r>
              <a:rPr sz="2400" kern="0" spc="31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为</a:t>
            </a:r>
            <a:r>
              <a:rPr sz="2400" kern="0" spc="29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世</a:t>
            </a:r>
            <a:r>
              <a:rPr sz="2400" kern="0" spc="2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界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级   的</a:t>
            </a:r>
            <a:r>
              <a:rPr sz="2400" kern="0" spc="29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激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光</a:t>
            </a:r>
            <a:r>
              <a:rPr sz="2400" kern="0" spc="2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打</a:t>
            </a:r>
            <a:r>
              <a:rPr sz="2400" kern="0" spc="32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印</a:t>
            </a:r>
            <a:r>
              <a:rPr sz="2400" kern="0" spc="2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耗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材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零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售</a:t>
            </a:r>
            <a:r>
              <a:rPr sz="2400" kern="0" spc="28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服</a:t>
            </a:r>
            <a:r>
              <a:rPr sz="2400" kern="0" spc="2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务</a:t>
            </a:r>
            <a:r>
              <a:rPr sz="2400" kern="0" spc="29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r>
              <a:rPr sz="2400" kern="0" spc="-70" dirty="0">
                <a:solidFill>
                  <a:srgbClr val="000000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商</a:t>
            </a:r>
            <a:endParaRPr sz="2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0"/>
            <a:ext cx="7667993" cy="1046980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7674038" y="992441"/>
            <a:ext cx="7665530" cy="4457750"/>
            <a:chOff x="0" y="0"/>
            <a:chExt cx="7665530" cy="4457750"/>
          </a:xfrm>
        </p:grpSpPr>
        <p:pic>
          <p:nvPicPr>
            <p:cNvPr id="106" name="picture 1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665530" cy="4457750"/>
            </a:xfrm>
            <a:prstGeom prst="rect">
              <a:avLst/>
            </a:prstGeom>
          </p:spPr>
        </p:pic>
        <p:sp>
          <p:nvSpPr>
            <p:cNvPr id="108" name="textbox 108"/>
            <p:cNvSpPr/>
            <p:nvPr/>
          </p:nvSpPr>
          <p:spPr>
            <a:xfrm>
              <a:off x="-12700" y="-12700"/>
              <a:ext cx="7691119" cy="44869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3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625215" indent="8890" algn="l" rtl="0" eaLnBrk="0">
                <a:lnSpc>
                  <a:spcPct val="112000"/>
                </a:lnSpc>
              </a:pP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Found in 2006, Zhuhai</a:t>
              </a:r>
              <a:r>
                <a:rPr sz="1000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Aico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n</a:t>
              </a:r>
              <a:r>
                <a:rPr sz="1000" kern="0" spc="1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Image Co.,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Ltd.(former Zhuhai Yigao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     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Printing Consumable Co.,</a:t>
              </a:r>
              <a:r>
                <a:rPr sz="10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Ltd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.) is a</a:t>
              </a:r>
              <a:r>
                <a:rPr sz="10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company</a:t>
              </a:r>
              <a:r>
                <a:rPr sz="10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located</a:t>
              </a:r>
              <a:r>
                <a:rPr sz="1000" kern="0" spc="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in Zhuhai.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         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We aspire to become a world-class reta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il</a:t>
              </a:r>
              <a:r>
                <a:rPr sz="1000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service</a:t>
              </a:r>
              <a:r>
                <a:rPr sz="10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provider</a:t>
              </a:r>
              <a:r>
                <a:rPr sz="1000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of</a:t>
              </a:r>
              <a:r>
                <a:rPr sz="10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laser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        </a:t>
              </a:r>
              <a:r>
                <a:rPr sz="10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printing consumab</a:t>
              </a:r>
              <a:r>
                <a:rPr sz="10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les.</a:t>
              </a: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10" name="textbox 110"/>
          <p:cNvSpPr/>
          <p:nvPr/>
        </p:nvSpPr>
        <p:spPr>
          <a:xfrm>
            <a:off x="8002344" y="6033422"/>
            <a:ext cx="5552440" cy="33528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7150" algn="l" rtl="0" eaLnBrk="0">
              <a:lnSpc>
                <a:spcPts val="11365"/>
              </a:lnSpc>
            </a:pPr>
            <a:r>
              <a:rPr sz="16100" kern="0" spc="400" dirty="0">
                <a:solidFill>
                  <a:srgbClr val="C69D63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We</a:t>
            </a:r>
            <a:endParaRPr sz="161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  <a:p>
            <a:pPr marL="12700" algn="l" rtl="0" eaLnBrk="0">
              <a:lnSpc>
                <a:spcPct val="76000"/>
              </a:lnSpc>
              <a:spcBef>
                <a:spcPts val="150"/>
              </a:spcBef>
            </a:pPr>
            <a:r>
              <a:rPr sz="16100" kern="0" spc="1500" dirty="0">
                <a:solidFill>
                  <a:srgbClr val="C69D63">
                    <a:alpha val="30196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Are...</a:t>
            </a:r>
            <a:endParaRPr sz="161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</p:txBody>
      </p:sp>
      <p:sp>
        <p:nvSpPr>
          <p:cNvPr id="112" name="textbox 112"/>
          <p:cNvSpPr/>
          <p:nvPr/>
        </p:nvSpPr>
        <p:spPr>
          <a:xfrm>
            <a:off x="8042275" y="5749290"/>
            <a:ext cx="7296785" cy="39198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3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20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全球化、专业化、人文化打</a:t>
            </a:r>
            <a:r>
              <a:rPr sz="2000" b="1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印、耗材产品及解决方案服务商</a:t>
            </a:r>
            <a:endParaRPr sz="2000" b="1" kern="0" spc="-3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</a:pPr>
            <a:endParaRPr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1310"/>
              </a:spcBef>
            </a:pP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珠海市泰格科技有限公司</a:t>
            </a:r>
            <a:r>
              <a:rPr sz="1300" kern="0" spc="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成立于：2006年           </a:t>
            </a: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已拥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有18年品牌历史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1310"/>
              </a:spcBef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公司位于：广东  珠海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4000"/>
              </a:lnSpc>
              <a:spcBef>
                <a:spcPts val="129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我们立志成为世界一流的激光打印耗材新零售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服务商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2400"/>
              </a:lnSpc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我们是：为数不多一直坚持品牌战略的跨国公司。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1405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我们是：最懂本土品牌、渠道、运营、推广、传播、终端赋能的国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际品牌。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  <a:spcBef>
                <a:spcPts val="129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我们是：深耕本地市场，帮助合作伙伴直面各种竞争和挑战，以及快速迭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代产品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与服务的专业团队。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90000"/>
              </a:lnSpc>
              <a:spcBef>
                <a:spcPts val="24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我们是：确保合作伙伴持续盈利，并肩作战，甘苦与共，值得信赖的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战友。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endParaRPr sz="1300" kern="0" spc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90000"/>
              </a:lnSpc>
              <a:spcBef>
                <a:spcPts val="24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我们是：积极融入当地，遵重本地习俗，服务民众，创造就业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的国民品牌。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5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我们是：一直坚持构建共赢共生的行业生态，抵制并拒绝劣质低价，恶性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竞争的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全球化品牌。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4" name="textbox 114"/>
          <p:cNvSpPr/>
          <p:nvPr/>
        </p:nvSpPr>
        <p:spPr>
          <a:xfrm>
            <a:off x="3555" y="1042975"/>
            <a:ext cx="5304154" cy="1041400"/>
          </a:xfrm>
          <a:prstGeom prst="rect">
            <a:avLst/>
          </a:prstGeom>
          <a:solidFill>
            <a:srgbClr val="95B2DB">
              <a:alpha val="3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1950" algn="l" rtl="0" eaLnBrk="0">
              <a:lnSpc>
                <a:spcPct val="82000"/>
              </a:lnSpc>
            </a:pPr>
            <a:r>
              <a:rPr sz="1800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全球化、专业化、人文化打印、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61950" algn="l" rtl="0" eaLnBrk="0">
              <a:lnSpc>
                <a:spcPts val="2400"/>
              </a:lnSpc>
            </a:pPr>
            <a:r>
              <a:rPr sz="1800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耗材产品及解决方案服务</a:t>
            </a:r>
            <a:r>
              <a:rPr sz="1800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商。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" name="textbox 116"/>
          <p:cNvSpPr/>
          <p:nvPr/>
        </p:nvSpPr>
        <p:spPr>
          <a:xfrm>
            <a:off x="8041981" y="310042"/>
            <a:ext cx="2627629" cy="5899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41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 Aicon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textbox 1718"/>
          <p:cNvSpPr/>
          <p:nvPr/>
        </p:nvSpPr>
        <p:spPr>
          <a:xfrm>
            <a:off x="1148080" y="8989695"/>
            <a:ext cx="13428345" cy="5321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1000"/>
              </a:lnSpc>
            </a:pPr>
            <a:r>
              <a:rPr sz="1600" b="1" kern="0" spc="-10" dirty="0">
                <a:solidFill>
                  <a:srgbClr val="5EB03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Zhuhai Aicon</a:t>
            </a:r>
            <a:r>
              <a:rPr sz="1600" b="1" kern="0" spc="80" dirty="0">
                <a:solidFill>
                  <a:srgbClr val="5EB03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kern="0" spc="-10" dirty="0">
                <a:solidFill>
                  <a:srgbClr val="5EB03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Image Co.,</a:t>
            </a:r>
            <a:r>
              <a:rPr sz="1600" b="1" kern="0" spc="60" dirty="0">
                <a:solidFill>
                  <a:srgbClr val="5EB03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kern="0" spc="-10" dirty="0">
                <a:solidFill>
                  <a:srgbClr val="5EB03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Ltd.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460"/>
              </a:spcBef>
            </a:pPr>
            <a:r>
              <a:rPr sz="16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广东省珠海市高新区唐家湾镇大学路101号清华科技园（珠海）创业大楼A座7</a:t>
            </a:r>
            <a:r>
              <a:rPr sz="16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01-702单元</a:t>
            </a:r>
            <a:endParaRPr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2000"/>
              </a:lnSpc>
            </a:pP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81000"/>
              </a:lnSpc>
              <a:spcBef>
                <a:spcPts val="0"/>
              </a:spcBef>
            </a:pPr>
            <a:r>
              <a:rPr sz="16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Facebook:AiconImage                                                 Website:www.iaicon.com             </a:t>
            </a:r>
            <a:r>
              <a:rPr sz="16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Email:promotion@iaicon.com</a:t>
            </a:r>
            <a:endParaRPr sz="1600" kern="0" spc="-10" dirty="0">
              <a:solidFill>
                <a:srgbClr val="231815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20" name="picture 17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986928" y="5445462"/>
            <a:ext cx="2130793" cy="274447"/>
          </a:xfrm>
          <a:prstGeom prst="rect">
            <a:avLst/>
          </a:prstGeom>
        </p:spPr>
      </p:pic>
      <p:sp>
        <p:nvSpPr>
          <p:cNvPr id="1722" name="textbox 1722"/>
          <p:cNvSpPr/>
          <p:nvPr/>
        </p:nvSpPr>
        <p:spPr>
          <a:xfrm rot="21360000">
            <a:off x="5595046" y="4996163"/>
            <a:ext cx="4068445" cy="5689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4275"/>
              </a:lnSpc>
            </a:pPr>
            <a:r>
              <a:rPr sz="2800" kern="0" spc="-90" dirty="0">
                <a:solidFill>
                  <a:srgbClr val="5EB03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We</a:t>
            </a:r>
            <a:r>
              <a:rPr sz="2800" kern="0" spc="290" dirty="0">
                <a:solidFill>
                  <a:srgbClr val="5EB03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sz="2800" kern="0" spc="-90" dirty="0">
                <a:solidFill>
                  <a:srgbClr val="5EB03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Help People Wor</a:t>
            </a:r>
            <a:r>
              <a:rPr sz="2800" kern="0" spc="-100" dirty="0">
                <a:solidFill>
                  <a:srgbClr val="5EB03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 Better!</a:t>
            </a:r>
            <a:endParaRPr sz="2800" dirty="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726" name="picture 17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968074" y="5698491"/>
            <a:ext cx="13398" cy="7162"/>
          </a:xfrm>
          <a:prstGeom prst="rect">
            <a:avLst/>
          </a:prstGeom>
        </p:spPr>
      </p:pic>
      <p:pic>
        <p:nvPicPr>
          <p:cNvPr id="1728" name="picture 17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848550" y="5536965"/>
            <a:ext cx="13399" cy="63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110894" y="5885167"/>
            <a:ext cx="7228656" cy="4590833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5410276" y="3508680"/>
            <a:ext cx="4751119" cy="4753102"/>
            <a:chOff x="0" y="0"/>
            <a:chExt cx="4751119" cy="4753102"/>
          </a:xfrm>
        </p:grpSpPr>
        <p:pic>
          <p:nvPicPr>
            <p:cNvPr id="128" name="picture 1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4751119" cy="4753102"/>
            </a:xfrm>
            <a:prstGeom prst="rect">
              <a:avLst/>
            </a:prstGeom>
          </p:spPr>
        </p:pic>
        <p:sp>
          <p:nvSpPr>
            <p:cNvPr id="130" name="textbox 130"/>
            <p:cNvSpPr/>
            <p:nvPr/>
          </p:nvSpPr>
          <p:spPr>
            <a:xfrm>
              <a:off x="-12700" y="-12700"/>
              <a:ext cx="4777104" cy="490029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42570" algn="l" rtl="0" eaLnBrk="0">
                <a:lnSpc>
                  <a:spcPct val="81000"/>
                </a:lnSpc>
              </a:pPr>
              <a:r>
                <a:rPr sz="42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2006</a:t>
              </a:r>
              <a:endParaRPr sz="4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467735" algn="l" rtl="0" eaLnBrk="0">
                <a:lnSpc>
                  <a:spcPct val="81000"/>
                </a:lnSpc>
                <a:spcBef>
                  <a:spcPts val="1035"/>
                </a:spcBef>
              </a:pPr>
              <a:r>
                <a:rPr sz="42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2024</a:t>
              </a:r>
              <a:endParaRPr sz="42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132" name="rect 132"/>
          <p:cNvSpPr/>
          <p:nvPr/>
        </p:nvSpPr>
        <p:spPr>
          <a:xfrm>
            <a:off x="803541" y="5066906"/>
            <a:ext cx="352793" cy="154800"/>
          </a:xfrm>
          <a:prstGeom prst="rect">
            <a:avLst/>
          </a:prstGeom>
          <a:solidFill>
            <a:srgbClr val="E1007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4" name="rect 134"/>
          <p:cNvSpPr/>
          <p:nvPr/>
        </p:nvSpPr>
        <p:spPr>
          <a:xfrm>
            <a:off x="794905" y="3931373"/>
            <a:ext cx="352793" cy="154800"/>
          </a:xfrm>
          <a:prstGeom prst="rect">
            <a:avLst/>
          </a:prstGeom>
          <a:solidFill>
            <a:srgbClr val="F095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6" name="rect 136"/>
          <p:cNvSpPr/>
          <p:nvPr/>
        </p:nvSpPr>
        <p:spPr>
          <a:xfrm>
            <a:off x="808621" y="6167234"/>
            <a:ext cx="352793" cy="154800"/>
          </a:xfrm>
          <a:prstGeom prst="rect">
            <a:avLst/>
          </a:prstGeom>
          <a:solidFill>
            <a:srgbClr val="0097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8" name="rect 138"/>
          <p:cNvSpPr/>
          <p:nvPr/>
        </p:nvSpPr>
        <p:spPr>
          <a:xfrm>
            <a:off x="790777" y="7540713"/>
            <a:ext cx="352793" cy="154800"/>
          </a:xfrm>
          <a:prstGeom prst="rect">
            <a:avLst/>
          </a:prstGeom>
          <a:solidFill>
            <a:srgbClr val="F095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2" name="rect 142"/>
          <p:cNvSpPr/>
          <p:nvPr/>
        </p:nvSpPr>
        <p:spPr>
          <a:xfrm>
            <a:off x="10535056" y="4762576"/>
            <a:ext cx="352793" cy="154800"/>
          </a:xfrm>
          <a:prstGeom prst="rect">
            <a:avLst/>
          </a:prstGeom>
          <a:solidFill>
            <a:srgbClr val="2EA4D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4" name="rect 144"/>
          <p:cNvSpPr/>
          <p:nvPr/>
        </p:nvSpPr>
        <p:spPr>
          <a:xfrm>
            <a:off x="10426953" y="6188799"/>
            <a:ext cx="352793" cy="154800"/>
          </a:xfrm>
          <a:prstGeom prst="rect">
            <a:avLst/>
          </a:prstGeom>
          <a:solidFill>
            <a:srgbClr val="60198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6" name="rect 146"/>
          <p:cNvSpPr/>
          <p:nvPr/>
        </p:nvSpPr>
        <p:spPr>
          <a:xfrm>
            <a:off x="11309287" y="7701381"/>
            <a:ext cx="352793" cy="154800"/>
          </a:xfrm>
          <a:prstGeom prst="rect">
            <a:avLst/>
          </a:prstGeom>
          <a:solidFill>
            <a:srgbClr val="0097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48" name="textbox 148"/>
          <p:cNvSpPr/>
          <p:nvPr/>
        </p:nvSpPr>
        <p:spPr>
          <a:xfrm>
            <a:off x="10415905" y="4775200"/>
            <a:ext cx="4265930" cy="2661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1920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2012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9540" algn="l" rtl="0" eaLnBrk="0">
              <a:lnSpc>
                <a:spcPct val="91000"/>
              </a:lnSpc>
              <a:spcBef>
                <a:spcPts val="845"/>
              </a:spcBef>
            </a:pP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Maggie主导导入《长松组织系统》，探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索泰格组织人事系统。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015" algn="l" rtl="0" eaLnBrk="0">
              <a:lnSpc>
                <a:spcPct val="91000"/>
              </a:lnSpc>
              <a:spcBef>
                <a:spcPts val="915"/>
              </a:spcBef>
            </a:pP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销售部划分为：欧洲、美非、亚太、日本四大战区，引入阶梯式业务培养机制。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  <a:spcBef>
                <a:spcPts val="370"/>
              </a:spcBef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2013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3000"/>
              </a:lnSpc>
              <a:spcBef>
                <a:spcPts val="84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产品线拓宽，增加了施乐、佳能复印机粉盒和鼓组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件产品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900"/>
              </a:lnSpc>
            </a:pPr>
            <a:r>
              <a:rPr sz="11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进入快速发展期，业绩翻番。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91000"/>
              </a:lnSpc>
              <a:spcBef>
                <a:spcPts val="100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帮助一家波兰上市公司，拓宽产品线，推出新品牌，助推成为全波兰硒鼓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销售第一。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3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95985" indent="635" algn="l" rtl="0" eaLnBrk="0">
              <a:lnSpc>
                <a:spcPct val="120000"/>
              </a:lnSpc>
              <a:spcBef>
                <a:spcPts val="0"/>
              </a:spcBef>
            </a:pP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2" name="rect 152"/>
          <p:cNvSpPr/>
          <p:nvPr/>
        </p:nvSpPr>
        <p:spPr>
          <a:xfrm>
            <a:off x="11325338" y="9264269"/>
            <a:ext cx="352793" cy="154800"/>
          </a:xfrm>
          <a:prstGeom prst="rect">
            <a:avLst/>
          </a:prstGeom>
          <a:solidFill>
            <a:srgbClr val="E1007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4" name="textbox 154"/>
          <p:cNvSpPr/>
          <p:nvPr/>
        </p:nvSpPr>
        <p:spPr>
          <a:xfrm>
            <a:off x="11299825" y="7695565"/>
            <a:ext cx="3957955" cy="19437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940" indent="-15240" algn="l" rtl="0" eaLnBrk="0">
              <a:lnSpc>
                <a:spcPct val="120000"/>
              </a:lnSpc>
            </a:pPr>
            <a:r>
              <a:rPr sz="9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2014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940" indent="-15240" algn="l" rtl="0" eaLnBrk="0">
              <a:lnSpc>
                <a:spcPct val="120000"/>
              </a:lnSpc>
            </a:pPr>
            <a:r>
              <a:rPr sz="11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助力墨西哥</a:t>
            </a:r>
            <a:r>
              <a:rPr sz="11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1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i·AICON 代理商快速转型，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在短短的一年内成为墨西哥</a:t>
            </a:r>
            <a:r>
              <a:rPr sz="1100" kern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兼容耗材领域的NO.1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" indent="-15240" algn="l" rtl="0" eaLnBrk="0">
              <a:lnSpc>
                <a:spcPct val="120000"/>
              </a:lnSpc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助力立陶宛</a:t>
            </a:r>
            <a:r>
              <a:rPr sz="11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 代理商，从原装代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理商转为操盘兼容耗材品牌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100" kern="0" spc="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,并在两年内成为该国的领导品牌。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8100" algn="l" rtl="0" eaLnBrk="0">
              <a:lnSpc>
                <a:spcPct val="80000"/>
              </a:lnSpc>
              <a:spcBef>
                <a:spcPts val="360"/>
              </a:spcBef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2015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5560" algn="l" rtl="0" eaLnBrk="0">
              <a:lnSpc>
                <a:spcPct val="91000"/>
              </a:lnSpc>
              <a:spcBef>
                <a:spcPts val="525"/>
              </a:spcBef>
            </a:pPr>
            <a:r>
              <a:rPr sz="11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产品远销80多个国</a:t>
            </a:r>
            <a:r>
              <a:rPr sz="11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家和地区。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925" algn="l" rtl="0" eaLnBrk="0">
              <a:lnSpc>
                <a:spcPts val="1160"/>
              </a:lnSpc>
              <a:spcBef>
                <a:spcPts val="555"/>
              </a:spcBef>
            </a:pP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成功发展</a:t>
            </a:r>
            <a:r>
              <a:rPr sz="1100" kern="0" spc="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</a:t>
            </a:r>
            <a:r>
              <a:rPr sz="11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品牌代理27个。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000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50870" algn="l" rtl="0" eaLnBrk="0">
              <a:lnSpc>
                <a:spcPct val="69000"/>
              </a:lnSpc>
            </a:pPr>
            <a:r>
              <a:rPr sz="1700" b="1" kern="0" spc="0" dirty="0">
                <a:solidFill>
                  <a:srgbClr val="FFFFFF">
                    <a:alpha val="100000"/>
                  </a:srgbClr>
                </a:solidFill>
                <a:latin typeface="Cambria" panose="02040503050406030204"/>
                <a:ea typeface="Cambria" panose="02040503050406030204"/>
                <a:cs typeface="Cambria" panose="02040503050406030204"/>
              </a:rPr>
              <a:t>      </a:t>
            </a:r>
            <a:endParaRPr sz="1700" dirty="0">
              <a:latin typeface="Cambria" panose="02040503050406030204"/>
              <a:ea typeface="Cambria" panose="02040503050406030204"/>
              <a:cs typeface="Cambria" panose="02040503050406030204"/>
            </a:endParaRPr>
          </a:p>
        </p:txBody>
      </p:sp>
      <p:sp>
        <p:nvSpPr>
          <p:cNvPr id="156" name="rect 156"/>
          <p:cNvSpPr/>
          <p:nvPr/>
        </p:nvSpPr>
        <p:spPr>
          <a:xfrm>
            <a:off x="12234074" y="1256245"/>
            <a:ext cx="352793" cy="154800"/>
          </a:xfrm>
          <a:prstGeom prst="rect">
            <a:avLst/>
          </a:prstGeom>
          <a:solidFill>
            <a:srgbClr val="E861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58" name="rect 158"/>
          <p:cNvSpPr/>
          <p:nvPr/>
        </p:nvSpPr>
        <p:spPr>
          <a:xfrm>
            <a:off x="9153499" y="1256245"/>
            <a:ext cx="352793" cy="154800"/>
          </a:xfrm>
          <a:prstGeom prst="rect">
            <a:avLst/>
          </a:prstGeom>
          <a:solidFill>
            <a:srgbClr val="60198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0" name="table 160"/>
          <p:cNvGraphicFramePr>
            <a:graphicFrameLocks noGrp="1"/>
          </p:cNvGraphicFramePr>
          <p:nvPr/>
        </p:nvGraphicFramePr>
        <p:xfrm>
          <a:off x="9153499" y="1256245"/>
          <a:ext cx="5612765" cy="915670"/>
        </p:xfrm>
        <a:graphic>
          <a:graphicData uri="http://schemas.openxmlformats.org/drawingml/2006/table">
            <a:tbl>
              <a:tblPr/>
              <a:tblGrid>
                <a:gridCol w="2858135"/>
                <a:gridCol w="2754629"/>
              </a:tblGrid>
              <a:tr h="7632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3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1430" algn="l" rtl="0" eaLnBrk="0">
                        <a:lnSpc>
                          <a:spcPct val="80000"/>
                        </a:lnSpc>
                      </a:pPr>
                      <a:r>
                        <a:rPr sz="12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2009</a:t>
                      </a:r>
                      <a:endParaRPr sz="1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10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8890" algn="l" rtl="0" eaLnBrk="0">
                        <a:lnSpc>
                          <a:spcPct val="121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联合创办墨盒工厂，新增了全新墨盒系列产品</a:t>
                      </a:r>
                      <a:r>
                        <a:rPr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，开启</a:t>
                      </a: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了多元化发展之路。为澳洲、德国、荷兰、南</a:t>
                      </a:r>
                      <a:r>
                        <a:rPr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非的一</a:t>
                      </a: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线品牌代工，沉淀了服务高端客户的个性化定</a:t>
                      </a:r>
                      <a:r>
                        <a:rPr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制的专</a:t>
                      </a:r>
                      <a:r>
                        <a:rPr sz="1100" kern="0" spc="-4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业能力。</a:t>
                      </a: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2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37490" algn="l" rtl="0" eaLnBrk="0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2010</a:t>
                      </a:r>
                      <a:endParaRPr sz="1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234315" indent="10795" algn="l" rtl="0" eaLnBrk="0">
                        <a:lnSpc>
                          <a:spcPct val="123000"/>
                        </a:lnSpc>
                        <a:spcBef>
                          <a:spcPts val="0"/>
                        </a:spcBef>
                      </a:pPr>
                      <a:r>
                        <a:rPr sz="11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11月6日公司全员参加上海万人演唱演讲慈善</a:t>
                      </a:r>
                      <a:r>
                        <a:rPr sz="1100" kern="0" spc="-4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大会，</a:t>
                      </a: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并于大会上捐助善款。当晚创始人 Acco 正式宣布</a:t>
                      </a:r>
                      <a:r>
                        <a:rPr sz="1100" kern="0" spc="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1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第一版企业愿景、使命、价值观。</a:t>
                      </a: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2" name="rect 162"/>
          <p:cNvSpPr/>
          <p:nvPr/>
        </p:nvSpPr>
        <p:spPr>
          <a:xfrm>
            <a:off x="3363912" y="1256245"/>
            <a:ext cx="352793" cy="154800"/>
          </a:xfrm>
          <a:prstGeom prst="rect">
            <a:avLst/>
          </a:prstGeom>
          <a:solidFill>
            <a:srgbClr val="009D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4" name="table 164"/>
          <p:cNvGraphicFramePr>
            <a:graphicFrameLocks noGrp="1"/>
          </p:cNvGraphicFramePr>
          <p:nvPr/>
        </p:nvGraphicFramePr>
        <p:xfrm>
          <a:off x="792619" y="1256245"/>
          <a:ext cx="5126989" cy="925194"/>
        </p:xfrm>
        <a:graphic>
          <a:graphicData uri="http://schemas.openxmlformats.org/drawingml/2006/table">
            <a:tbl>
              <a:tblPr/>
              <a:tblGrid>
                <a:gridCol w="2384425"/>
                <a:gridCol w="2742564"/>
              </a:tblGrid>
              <a:tr h="9251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1000"/>
                        </a:lnSpc>
                      </a:pP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2540" indent="635" algn="l" rtl="0" eaLnBrk="0">
                        <a:lnSpc>
                          <a:spcPct val="118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珠海市益高打印耗材有限公司（泰格</a:t>
                      </a:r>
                      <a:r>
                        <a:rPr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前身</a:t>
                      </a:r>
                      <a:r>
                        <a:rPr lang="zh-CN"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）</a:t>
                      </a:r>
                      <a:r>
                        <a:rPr sz="11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成立，专注于海外市场的中高端硒鼓业务</a:t>
                      </a:r>
                      <a:r>
                        <a:rPr sz="1100" kern="0" spc="-4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3175" indent="1270" algn="l" rtl="0" eaLnBrk="0">
                        <a:lnSpc>
                          <a:spcPct val="118000"/>
                        </a:lnSpc>
                        <a:spcBef>
                          <a:spcPts val="200"/>
                        </a:spcBef>
                      </a:pP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首创 AICON 品牌。同时承接</a:t>
                      </a:r>
                      <a:r>
                        <a:rPr sz="1100" kern="0" spc="-1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OEM业务，为海外客户提供ODM和OEM等深度服务</a:t>
                      </a:r>
                      <a:r>
                        <a:rPr sz="11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2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90500" algn="l" rtl="0" eaLnBrk="0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2007</a:t>
                      </a:r>
                      <a:endParaRPr sz="1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03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87960" algn="l" rtl="0" eaLnBrk="0">
                        <a:lnSpc>
                          <a:spcPct val="119000"/>
                        </a:lnSpc>
                        <a:spcBef>
                          <a:spcPts val="5"/>
                        </a:spcBef>
                      </a:pPr>
                      <a:r>
                        <a:rPr sz="11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AICON 成功进入欧洲和南美市场。其自主设计的lexmark</a:t>
                      </a:r>
                      <a:r>
                        <a:rPr sz="1100" kern="0" spc="10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kern="0" spc="-2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E120成为当时市场的独家产品和爆品。参</a:t>
                      </a:r>
                      <a:r>
                        <a:rPr sz="1100" kern="0" spc="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1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与五个专业级展会并拜访数十位高端专业行业客户，</a:t>
                      </a:r>
                      <a:r>
                        <a:rPr sz="1100" kern="0" spc="8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kern="0" spc="-30" dirty="0">
                          <a:solidFill>
                            <a:srgbClr val="3E3A39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此后成为营销的重要策略与能力。</a:t>
                      </a:r>
                      <a:endParaRPr sz="11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6" name="rect 166"/>
          <p:cNvSpPr/>
          <p:nvPr/>
        </p:nvSpPr>
        <p:spPr>
          <a:xfrm>
            <a:off x="6262420" y="1256245"/>
            <a:ext cx="352793" cy="154800"/>
          </a:xfrm>
          <a:prstGeom prst="rect">
            <a:avLst/>
          </a:prstGeom>
          <a:solidFill>
            <a:srgbClr val="F095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" name="textbox 168"/>
          <p:cNvSpPr/>
          <p:nvPr/>
        </p:nvSpPr>
        <p:spPr>
          <a:xfrm>
            <a:off x="6259393" y="1268648"/>
            <a:ext cx="2686685" cy="13563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2008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225" algn="l" rtl="0" eaLnBrk="0">
              <a:lnSpc>
                <a:spcPct val="91000"/>
              </a:lnSpc>
              <a:spcBef>
                <a:spcPts val="845"/>
              </a:spcBef>
            </a:pPr>
            <a:r>
              <a:rPr sz="11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Maggie 正式加入。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14000"/>
              </a:lnSpc>
              <a:spcBef>
                <a:spcPts val="84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研发了业内第一款 OKI 的鼓组件——OKI ty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pe9。奠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定了泰格对于 OKI 产品系列的先锋地位，赢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得了美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0" algn="l" rtl="0" eaLnBrk="0">
              <a:lnSpc>
                <a:spcPct val="123000"/>
              </a:lnSpc>
              <a:spcBef>
                <a:spcPts val="21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国、西班牙的政府大标案，是泰格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与客户共同开发产  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品的第一个里程碑。 为中国兼容耗材行业拓宽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了产品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线以及深度合作模式。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0" name="rect 170"/>
          <p:cNvSpPr/>
          <p:nvPr/>
        </p:nvSpPr>
        <p:spPr>
          <a:xfrm>
            <a:off x="10039654" y="2797073"/>
            <a:ext cx="352793" cy="154813"/>
          </a:xfrm>
          <a:prstGeom prst="rect">
            <a:avLst/>
          </a:prstGeom>
          <a:solidFill>
            <a:srgbClr val="D7DD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2" name="textbox 172"/>
          <p:cNvSpPr/>
          <p:nvPr/>
        </p:nvSpPr>
        <p:spPr>
          <a:xfrm>
            <a:off x="10043160" y="2809240"/>
            <a:ext cx="4525010" cy="14465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2011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845"/>
              </a:spcBef>
            </a:pP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创始人：Simone正式加入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，并带来基业长青的理念。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更名为珠海市泰格科技有限公司。提出“以心为本”的理念，品牌升级为</a:t>
            </a:r>
            <a:r>
              <a:rPr sz="1100" kern="0" spc="6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 为品牌</a:t>
            </a:r>
            <a:endParaRPr sz="1100" kern="0" spc="-1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82000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3000"/>
              </a:lnSpc>
            </a:pP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注入了企业文化精髓，构建了涵盖理念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识别，行为识别和识别视觉的全方位品牌管理体系。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1590" algn="l" rtl="0" eaLnBrk="0">
              <a:lnSpc>
                <a:spcPts val="1900"/>
              </a:lnSpc>
            </a:pP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同年，产品出口至全球</a:t>
            </a:r>
            <a:r>
              <a:rPr sz="1100" kern="0" spc="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 </a:t>
            </a:r>
            <a:r>
              <a:rPr sz="11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多个国家和地区。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泰格墨盒进入了日本高端市场（最大的连锁便利店</a:t>
            </a:r>
            <a:r>
              <a:rPr sz="1100" kern="0" spc="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），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获得了日本客户的好评。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160"/>
              </a:lnSpc>
              <a:spcBef>
                <a:spcPts val="5"/>
              </a:spcBef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4" name="rect 174"/>
          <p:cNvSpPr/>
          <p:nvPr/>
        </p:nvSpPr>
        <p:spPr>
          <a:xfrm>
            <a:off x="794905" y="2857448"/>
            <a:ext cx="352793" cy="154800"/>
          </a:xfrm>
          <a:prstGeom prst="rect">
            <a:avLst/>
          </a:prstGeom>
          <a:solidFill>
            <a:srgbClr val="60198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6" name="textbox 176"/>
          <p:cNvSpPr/>
          <p:nvPr/>
        </p:nvSpPr>
        <p:spPr>
          <a:xfrm>
            <a:off x="790575" y="2865755"/>
            <a:ext cx="4663440" cy="1060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2023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64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在全球经济下滑，地缘政治动荡的背景下，业绩仍然保持了持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续增长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9000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越南本土团队成功开发包括FDI、银行、学校在内的众多直户，品牌知名度和美誉度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大幅提升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8" name="rect 178"/>
          <p:cNvSpPr/>
          <p:nvPr/>
        </p:nvSpPr>
        <p:spPr>
          <a:xfrm>
            <a:off x="5283085" y="8523820"/>
            <a:ext cx="352780" cy="154800"/>
          </a:xfrm>
          <a:prstGeom prst="rect">
            <a:avLst/>
          </a:prstGeom>
          <a:solidFill>
            <a:srgbClr val="F095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0" name="textbox 180"/>
          <p:cNvSpPr/>
          <p:nvPr/>
        </p:nvSpPr>
        <p:spPr>
          <a:xfrm>
            <a:off x="5277739" y="8532280"/>
            <a:ext cx="2310129" cy="8248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2017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0" algn="l" rtl="0" eaLnBrk="0">
              <a:lnSpc>
                <a:spcPct val="120000"/>
              </a:lnSpc>
              <a:spcBef>
                <a:spcPts val="63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引入SNP顾问管理团队，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大大提升了泰格职业 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化以及战术战斗的执行力。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225" algn="l" rtl="0" eaLnBrk="0">
              <a:lnSpc>
                <a:spcPts val="1160"/>
              </a:lnSpc>
              <a:spcBef>
                <a:spcPts val="5"/>
              </a:spcBef>
            </a:pP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I·AICON全球</a:t>
            </a:r>
            <a:r>
              <a:rPr sz="11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品牌代理发展到37家。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2" name="rect 182"/>
          <p:cNvSpPr/>
          <p:nvPr/>
        </p:nvSpPr>
        <p:spPr>
          <a:xfrm>
            <a:off x="808786" y="8554173"/>
            <a:ext cx="352793" cy="154800"/>
          </a:xfrm>
          <a:prstGeom prst="rect">
            <a:avLst/>
          </a:prstGeom>
          <a:solidFill>
            <a:srgbClr val="00973E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4" name="textbox 184"/>
          <p:cNvSpPr/>
          <p:nvPr/>
        </p:nvSpPr>
        <p:spPr>
          <a:xfrm>
            <a:off x="809063" y="8562640"/>
            <a:ext cx="2973070" cy="5181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2018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-635" algn="l" rtl="0" eaLnBrk="0">
              <a:lnSpc>
                <a:spcPct val="120000"/>
              </a:lnSpc>
              <a:spcBef>
                <a:spcPts val="13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海外联营事业部成立，设立首个联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营项目菲律宾合资公司，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并在当年开始盈利。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6" name="rect 186"/>
          <p:cNvSpPr/>
          <p:nvPr/>
        </p:nvSpPr>
        <p:spPr>
          <a:xfrm>
            <a:off x="8241144" y="8528913"/>
            <a:ext cx="352793" cy="154800"/>
          </a:xfrm>
          <a:prstGeom prst="rect">
            <a:avLst/>
          </a:prstGeom>
          <a:solidFill>
            <a:srgbClr val="009DE6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textbox 188"/>
          <p:cNvSpPr/>
          <p:nvPr/>
        </p:nvSpPr>
        <p:spPr>
          <a:xfrm>
            <a:off x="8236315" y="8537378"/>
            <a:ext cx="2626360" cy="5816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5240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1270" algn="l" rtl="0" eaLnBrk="0">
              <a:lnSpc>
                <a:spcPct val="120000"/>
              </a:lnSpc>
              <a:spcBef>
                <a:spcPts val="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Acco参加STM 战略理念研修课程后开始实施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战略经 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营管理系统。</a:t>
            </a:r>
            <a:endParaRPr sz="1100" kern="0" spc="-3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0" name="textbox 190"/>
          <p:cNvSpPr/>
          <p:nvPr/>
        </p:nvSpPr>
        <p:spPr>
          <a:xfrm>
            <a:off x="380359" y="591584"/>
            <a:ext cx="1646554" cy="466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3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发展历程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4" name="textbox 194"/>
          <p:cNvSpPr/>
          <p:nvPr/>
        </p:nvSpPr>
        <p:spPr>
          <a:xfrm>
            <a:off x="792619" y="1261833"/>
            <a:ext cx="353059" cy="154939"/>
          </a:xfrm>
          <a:prstGeom prst="rect">
            <a:avLst/>
          </a:prstGeom>
          <a:solidFill>
            <a:srgbClr val="3E3A39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80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2006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140"/>
          <p:cNvSpPr/>
          <p:nvPr/>
        </p:nvSpPr>
        <p:spPr>
          <a:xfrm>
            <a:off x="790790" y="3939840"/>
            <a:ext cx="4583429" cy="4180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80000"/>
              </a:lnSpc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2022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-635" algn="l" rtl="0" eaLnBrk="0">
              <a:lnSpc>
                <a:spcPct val="148000"/>
              </a:lnSpc>
              <a:spcBef>
                <a:spcPts val="13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成立越南办事处、北非销售和服务办事处。i·AICON 品牌代理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商和经销商增至</a:t>
            </a:r>
            <a:r>
              <a:rPr sz="1100" kern="0" spc="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 家。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产品范围扩大到打印机零配件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。荣获珠海市耗材行业协会优秀会员称号。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130" algn="l" rtl="0" eaLnBrk="0">
              <a:lnSpc>
                <a:spcPct val="80000"/>
              </a:lnSpc>
              <a:spcBef>
                <a:spcPts val="370"/>
              </a:spcBef>
            </a:pPr>
            <a:endParaRPr sz="1200" b="1"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130" algn="l" rtl="0" eaLnBrk="0">
              <a:lnSpc>
                <a:spcPct val="80000"/>
              </a:lnSpc>
              <a:spcBef>
                <a:spcPts val="370"/>
              </a:spcBef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2021</a:t>
            </a:r>
            <a:endParaRPr sz="1200" b="1"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130" algn="l" rtl="0" eaLnBrk="0">
              <a:lnSpc>
                <a:spcPct val="80000"/>
              </a:lnSpc>
              <a:spcBef>
                <a:spcPts val="37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持续地高速成长，协助I</a:t>
            </a:r>
            <a:r>
              <a:rPr sz="1100" kern="0" spc="7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i·AICON 代理商妥善应对疫情，转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危为机，并实现逆势增长。持续高速成长，海外联营模式全面取得巨大突破。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" algn="l" rtl="0" eaLnBrk="0">
              <a:lnSpc>
                <a:spcPct val="91000"/>
              </a:lnSpc>
              <a:spcBef>
                <a:spcPts val="715"/>
              </a:spcBef>
            </a:pP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盛大举办十周年庆典，并于庆典会上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发布了《企业文化白皮书》以及《泰格战略白皮书》。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" algn="l" rtl="0" eaLnBrk="0">
              <a:lnSpc>
                <a:spcPct val="80000"/>
              </a:lnSpc>
              <a:spcBef>
                <a:spcPts val="360"/>
              </a:spcBef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2020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ct val="101000"/>
              </a:lnSpc>
              <a:spcBef>
                <a:spcPts val="645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大批量引入高端人才（精通海外本地化），在疫情的影响下实现逆势成长，销售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量取得</a:t>
            </a:r>
            <a:r>
              <a:rPr sz="11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重大突破。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ct val="91000"/>
              </a:lnSpc>
              <a:spcBef>
                <a:spcPts val="715"/>
              </a:spcBef>
            </a:pP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海外联营部升级为创新事业部，全面负责越南、菲律宾业务的</a:t>
            </a:r>
            <a:r>
              <a:rPr sz="11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开拓。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8415" algn="l" rtl="0" eaLnBrk="0">
              <a:lnSpc>
                <a:spcPct val="91000"/>
              </a:lnSpc>
              <a:spcBef>
                <a:spcPts val="715"/>
              </a:spcBef>
            </a:pP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成功经历疫情考验，员</a:t>
            </a:r>
            <a:r>
              <a:rPr sz="11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工万众一心，团队战斗力全面走上一个新台阶。</a:t>
            </a:r>
            <a:endParaRPr sz="1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9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225" algn="l" rtl="0" eaLnBrk="0">
              <a:lnSpc>
                <a:spcPct val="80000"/>
              </a:lnSpc>
              <a:spcBef>
                <a:spcPts val="370"/>
              </a:spcBef>
            </a:pP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2019</a:t>
            </a: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845" indent="-8890" algn="l" rtl="0" eaLnBrk="0">
              <a:lnSpc>
                <a:spcPct val="166000"/>
              </a:lnSpc>
              <a:spcBef>
                <a:spcPts val="140"/>
              </a:spcBef>
            </a:pPr>
            <a:r>
              <a:rPr sz="11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菲律宾联营公司盈利大幅增长，建立起一支专业化的本土团队，在MPS服务</a:t>
            </a:r>
            <a:r>
              <a:rPr sz="11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方面取得巨大突破，并进入主流的KA渠道，沉淀了本品牌深耕的经验</a:t>
            </a:r>
            <a:r>
              <a:rPr sz="9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13"/>
            <a:ext cx="10208133" cy="7656093"/>
          </a:xfrm>
          <a:prstGeom prst="rect">
            <a:avLst/>
          </a:prstGeom>
        </p:spPr>
      </p:pic>
      <p:pic>
        <p:nvPicPr>
          <p:cNvPr id="94" name="picture 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555" y="5108257"/>
            <a:ext cx="14917939" cy="4790884"/>
          </a:xfrm>
          <a:prstGeom prst="rect">
            <a:avLst/>
          </a:prstGeom>
        </p:spPr>
      </p:pic>
      <p:sp>
        <p:nvSpPr>
          <p:cNvPr id="96" name="textbox 96"/>
          <p:cNvSpPr/>
          <p:nvPr/>
        </p:nvSpPr>
        <p:spPr>
          <a:xfrm>
            <a:off x="10512021" y="1007600"/>
            <a:ext cx="3490595" cy="3082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我们是战友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23000"/>
              </a:lnSpc>
              <a:spcBef>
                <a:spcPts val="28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我们甘苦与共，迎难而上，分享成功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与喜悦       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我们是战略伙伴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2000"/>
              </a:lnSpc>
              <a:spcBef>
                <a:spcPts val="65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我们强强联手，并肩作战，无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坚不摧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2060"/>
              </a:lnSpc>
            </a:pP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我们是命运共同体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0000"/>
              </a:lnSpc>
              <a:spcBef>
                <a:spcPts val="79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我们互助互爱，荣辱与共，共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生共赢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6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26000"/>
              </a:lnSpc>
              <a:spcBef>
                <a:spcPts val="40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我们携手一起，让办公更高效，更健康，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更愉悦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我们携手一起，迭代产品与服务，利益亿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万用户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我们携手一起，搭建销售网络，构建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新业态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22000"/>
              </a:lnSpc>
              <a:spcBef>
                <a:spcPts val="315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我们携手一起，精益求精，不断提升运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营效率   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我们携手一起，打造一个国际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化品牌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8" name="textbox 98"/>
          <p:cNvSpPr/>
          <p:nvPr/>
        </p:nvSpPr>
        <p:spPr>
          <a:xfrm>
            <a:off x="721910" y="8397546"/>
            <a:ext cx="5950584" cy="10426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45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我们和您一起</a:t>
            </a:r>
            <a:endParaRPr sz="4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1000"/>
              </a:lnSpc>
              <a:spcBef>
                <a:spcPts val="480"/>
              </a:spcBef>
            </a:pPr>
            <a:r>
              <a:rPr sz="2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打造受本地人民尊重的品牌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textbox 100"/>
          <p:cNvSpPr/>
          <p:nvPr/>
        </p:nvSpPr>
        <p:spPr>
          <a:xfrm>
            <a:off x="691952" y="6133875"/>
            <a:ext cx="4106545" cy="13093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如果你想....成为当地打印耗材市场的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前三名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20000"/>
              </a:lnSpc>
              <a:spcBef>
                <a:spcPts val="330"/>
              </a:spcBef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如果你想....低投入，高产出，并获得持续盈利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的能力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如果你想....实现利润的持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续增长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3000"/>
              </a:lnSpc>
              <a:spcBef>
                <a:spcPts val="645"/>
              </a:spcBef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如果你想....在激烈的竞争环境中脱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颖而出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2175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如果你想....借力一个快速成长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的品牌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" name="textbox 102"/>
          <p:cNvSpPr/>
          <p:nvPr/>
        </p:nvSpPr>
        <p:spPr>
          <a:xfrm>
            <a:off x="6165129" y="6327955"/>
            <a:ext cx="1401444" cy="13290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4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530" indent="-36830" algn="l" rtl="0" eaLnBrk="0">
              <a:lnSpc>
                <a:spcPct val="81000"/>
              </a:lnSpc>
            </a:pPr>
            <a:r>
              <a:rPr sz="5300" b="1" kern="0" spc="-20" dirty="0">
                <a:solidFill>
                  <a:srgbClr val="F4F5F5">
                    <a:alpha val="4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Join</a:t>
            </a:r>
            <a:r>
              <a:rPr sz="5300" b="1" kern="0" spc="-10" dirty="0">
                <a:solidFill>
                  <a:srgbClr val="F4F5F5">
                    <a:alpha val="4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300" b="1" kern="0" spc="-110" dirty="0">
                <a:solidFill>
                  <a:srgbClr val="F4F5F5">
                    <a:alpha val="4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US</a:t>
            </a:r>
            <a:endParaRPr sz="53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13"/>
            <a:ext cx="15336000" cy="9611358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429546" y="6788950"/>
            <a:ext cx="2425509" cy="1745081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004036" y="5043868"/>
            <a:ext cx="2425496" cy="1745081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855043" y="5043868"/>
            <a:ext cx="2425496" cy="1745081"/>
          </a:xfrm>
          <a:prstGeom prst="rect">
            <a:avLst/>
          </a:prstGeom>
        </p:spPr>
      </p:pic>
      <p:sp>
        <p:nvSpPr>
          <p:cNvPr id="204" name="textbox 204"/>
          <p:cNvSpPr/>
          <p:nvPr/>
        </p:nvSpPr>
        <p:spPr>
          <a:xfrm>
            <a:off x="8824644" y="3854795"/>
            <a:ext cx="5683250" cy="7740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5400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使命  愿景  </a:t>
            </a:r>
            <a:r>
              <a:rPr sz="5400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价值观</a:t>
            </a:r>
            <a:endParaRPr sz="5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6" name="textbox 206"/>
          <p:cNvSpPr/>
          <p:nvPr/>
        </p:nvSpPr>
        <p:spPr>
          <a:xfrm>
            <a:off x="9494788" y="5067791"/>
            <a:ext cx="1873250" cy="9582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240" algn="l" rtl="0" eaLnBrk="0">
              <a:lnSpc>
                <a:spcPct val="90000"/>
              </a:lnSpc>
            </a:pPr>
            <a:r>
              <a:rPr sz="2100" kern="0" spc="6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愿景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1905" algn="l" rtl="0" eaLnBrk="0">
              <a:lnSpc>
                <a:spcPct val="100000"/>
              </a:lnSpc>
              <a:spcBef>
                <a:spcPts val="35"/>
              </a:spcBef>
            </a:pPr>
            <a:r>
              <a:rPr sz="1400" kern="0" spc="5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成为员工幸福、受人尊</a:t>
            </a:r>
            <a:r>
              <a:rPr sz="1400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重、世界领先、基业长</a:t>
            </a:r>
            <a:r>
              <a:rPr sz="1400" kern="0" spc="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青的企业。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8" name="textbox 208"/>
          <p:cNvSpPr/>
          <p:nvPr/>
        </p:nvSpPr>
        <p:spPr>
          <a:xfrm>
            <a:off x="6993563" y="6993451"/>
            <a:ext cx="2241550" cy="7467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605" algn="l" rtl="0" eaLnBrk="0">
              <a:lnSpc>
                <a:spcPct val="93000"/>
              </a:lnSpc>
            </a:pPr>
            <a:r>
              <a:rPr sz="2100" kern="0" spc="6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使命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9000"/>
              </a:lnSpc>
              <a:spcBef>
                <a:spcPts val="10"/>
              </a:spcBef>
            </a:pPr>
            <a:r>
              <a:rPr sz="1400" kern="0" spc="5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让办公更高效、更健康、更</a:t>
            </a:r>
            <a:r>
              <a:rPr sz="1400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愉悦！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0" name="textbox 210"/>
          <p:cNvSpPr/>
          <p:nvPr/>
        </p:nvSpPr>
        <p:spPr>
          <a:xfrm>
            <a:off x="12258178" y="6927288"/>
            <a:ext cx="1927860" cy="746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93000"/>
              </a:lnSpc>
            </a:pPr>
            <a:r>
              <a:rPr sz="2100" kern="0" spc="7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价值观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2540" algn="l" rtl="0" eaLnBrk="0">
              <a:lnSpc>
                <a:spcPct val="98000"/>
              </a:lnSpc>
              <a:spcBef>
                <a:spcPts val="30"/>
              </a:spcBef>
            </a:pPr>
            <a:r>
              <a:rPr sz="1400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真诚、</a:t>
            </a:r>
            <a:r>
              <a:rPr sz="1400" kern="0" spc="2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3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精进、创新、利</a:t>
            </a:r>
            <a:r>
              <a:rPr sz="14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他、包容、坚韧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263354" y="163459"/>
            <a:ext cx="7747081" cy="4880316"/>
          </a:xfrm>
          <a:prstGeom prst="rect">
            <a:avLst/>
          </a:prstGeom>
        </p:spPr>
      </p:pic>
      <p:sp>
        <p:nvSpPr>
          <p:cNvPr id="214" name="rect 214"/>
          <p:cNvSpPr/>
          <p:nvPr/>
        </p:nvSpPr>
        <p:spPr>
          <a:xfrm>
            <a:off x="7251559" y="175768"/>
            <a:ext cx="7758441" cy="4917046"/>
          </a:xfrm>
          <a:prstGeom prst="rect">
            <a:avLst/>
          </a:prstGeom>
          <a:solidFill>
            <a:srgbClr val="F4F5F5">
              <a:alpha val="1960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30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32477" y="1353172"/>
            <a:ext cx="4168617" cy="3314153"/>
          </a:xfrm>
          <a:prstGeom prst="rect">
            <a:avLst/>
          </a:prstGeom>
        </p:spPr>
      </p:pic>
      <p:sp>
        <p:nvSpPr>
          <p:cNvPr id="232" name="textbox 232"/>
          <p:cNvSpPr/>
          <p:nvPr/>
        </p:nvSpPr>
        <p:spPr>
          <a:xfrm>
            <a:off x="10020427" y="2699981"/>
            <a:ext cx="4990465" cy="2344420"/>
          </a:xfrm>
          <a:prstGeom prst="rect">
            <a:avLst/>
          </a:prstGeom>
          <a:solidFill>
            <a:srgbClr val="ECECEC">
              <a:alpha val="49803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2240" indent="-8255" algn="l" rtl="0" eaLnBrk="0">
              <a:lnSpc>
                <a:spcPct val="96000"/>
              </a:lnSpc>
              <a:spcBef>
                <a:spcPts val="5"/>
              </a:spcBef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不断吸纳本土服务精英，为本土品牌的发展源源不断提供品牌发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展策      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略与行业解决方案，</a:t>
            </a:r>
            <a:r>
              <a:rPr sz="12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持续注入蓬勃发展动力。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4" name="textbox 234"/>
          <p:cNvSpPr/>
          <p:nvPr/>
        </p:nvSpPr>
        <p:spPr>
          <a:xfrm>
            <a:off x="2841865" y="5025142"/>
            <a:ext cx="3838575" cy="24422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46505" algn="l" rtl="0" eaLnBrk="0">
              <a:lnSpc>
                <a:spcPts val="8055"/>
              </a:lnSpc>
            </a:pPr>
            <a:r>
              <a:rPr sz="11700" kern="0" spc="280" dirty="0">
                <a:solidFill>
                  <a:srgbClr val="A18878">
                    <a:alpha val="20000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We</a:t>
            </a:r>
            <a:endParaRPr sz="117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  <a:p>
            <a:pPr marL="12700" algn="l" rtl="0" eaLnBrk="0">
              <a:lnSpc>
                <a:spcPct val="78000"/>
              </a:lnSpc>
              <a:spcBef>
                <a:spcPts val="20"/>
              </a:spcBef>
            </a:pPr>
            <a:r>
              <a:rPr sz="11700" kern="0" spc="910" dirty="0">
                <a:solidFill>
                  <a:srgbClr val="A18878">
                    <a:alpha val="20000"/>
                  </a:srgbClr>
                </a:solidFill>
                <a:latin typeface="Cambria Math" panose="02040503050406030204"/>
                <a:ea typeface="Cambria Math" panose="02040503050406030204"/>
                <a:cs typeface="Cambria Math" panose="02040503050406030204"/>
              </a:rPr>
              <a:t>ave...</a:t>
            </a:r>
            <a:endParaRPr sz="11700" dirty="0">
              <a:latin typeface="Cambria Math" panose="02040503050406030204"/>
              <a:ea typeface="Cambria Math" panose="02040503050406030204"/>
              <a:cs typeface="Cambria Math" panose="02040503050406030204"/>
            </a:endParaRPr>
          </a:p>
        </p:txBody>
      </p:sp>
      <p:sp>
        <p:nvSpPr>
          <p:cNvPr id="236" name="textbox 236"/>
          <p:cNvSpPr/>
          <p:nvPr/>
        </p:nvSpPr>
        <p:spPr>
          <a:xfrm>
            <a:off x="530225" y="7104380"/>
            <a:ext cx="4580255" cy="25088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3810" algn="l" rtl="0" eaLnBrk="0">
              <a:lnSpc>
                <a:spcPct val="97000"/>
              </a:lnSpc>
            </a:pPr>
            <a:r>
              <a:rPr lang="en-US" sz="13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3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sz="1300" b="1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顶级核心领导团队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3810" algn="l" rtl="0" eaLnBrk="0">
              <a:lnSpc>
                <a:spcPct val="97000"/>
              </a:lnSpc>
            </a:pPr>
            <a:endParaRPr sz="1300" kern="0" spc="0" dirty="0">
              <a:solidFill>
                <a:srgbClr val="3E3A39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3810" algn="l" rtl="0" eaLnBrk="0">
              <a:lnSpc>
                <a:spcPct val="97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CEO：Acco，澳大利亚新南威尔士大学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工商管理硕士，拥有</a:t>
            </a:r>
            <a:r>
              <a:rPr sz="1300" kern="0" spc="9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 年以上全球化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品牌、管理、营销经验。曾担任珠海某头部耗材品牌制造商出口经理，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负责产  </a:t>
            </a:r>
            <a:r>
              <a:rPr sz="1300" kern="0" spc="-5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业链。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97000"/>
              </a:lnSpc>
              <a:spcBef>
                <a:spcPts val="131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联合创始人：Simone，澳洲华人，是中国最早的一批进出口贸易拓荒者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  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硒鼓打印耗材跨国贸易领域拥有从业 20 多年的实战经验，为泰格倾力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构建“  产品+人才+渠道”等多引擎发展驱动力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3000"/>
              </a:lnSpc>
              <a:spcBef>
                <a:spcPts val="1305"/>
              </a:spcBef>
            </a:pP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拥有掌握行业前段研发、技术的高级产品工</a:t>
            </a:r>
            <a:r>
              <a:rPr sz="1300" kern="0" spc="-4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程师。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ts val="2400"/>
              </a:lnSpc>
            </a:pPr>
            <a:r>
              <a:rPr sz="1300" kern="0" spc="-9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华为组织专家。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38" name="picture 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608586" y="1624047"/>
            <a:ext cx="1327649" cy="2801597"/>
          </a:xfrm>
          <a:prstGeom prst="rect">
            <a:avLst/>
          </a:prstGeom>
        </p:spPr>
      </p:pic>
      <p:graphicFrame>
        <p:nvGraphicFramePr>
          <p:cNvPr id="240" name="table 240"/>
          <p:cNvGraphicFramePr>
            <a:graphicFrameLocks noGrp="1"/>
          </p:cNvGraphicFramePr>
          <p:nvPr/>
        </p:nvGraphicFramePr>
        <p:xfrm>
          <a:off x="3555" y="3764229"/>
          <a:ext cx="6016625" cy="909320"/>
        </p:xfrm>
        <a:graphic>
          <a:graphicData uri="http://schemas.openxmlformats.org/drawingml/2006/table">
            <a:tbl>
              <a:tblPr>
                <a:solidFill>
                  <a:srgbClr val="B2B2B3"/>
                </a:solidFill>
              </a:tblPr>
              <a:tblGrid>
                <a:gridCol w="6016625"/>
              </a:tblGrid>
              <a:tr h="8966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2B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3"/>
                    </a:solidFill>
                  </a:tcPr>
                </a:tc>
              </a:tr>
            </a:tbl>
          </a:graphicData>
        </a:graphic>
      </p:graphicFrame>
      <p:pic>
        <p:nvPicPr>
          <p:cNvPr id="242" name="picture 2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256556" y="7659813"/>
            <a:ext cx="2331903" cy="1868437"/>
          </a:xfrm>
          <a:prstGeom prst="rect">
            <a:avLst/>
          </a:prstGeom>
        </p:spPr>
      </p:pic>
      <p:pic>
        <p:nvPicPr>
          <p:cNvPr id="244" name="picture 2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47969" y="5459019"/>
            <a:ext cx="1920528" cy="1645132"/>
          </a:xfrm>
          <a:prstGeom prst="rect">
            <a:avLst/>
          </a:prstGeom>
        </p:spPr>
      </p:pic>
      <p:sp>
        <p:nvSpPr>
          <p:cNvPr id="246" name="textbox 246"/>
          <p:cNvSpPr/>
          <p:nvPr/>
        </p:nvSpPr>
        <p:spPr>
          <a:xfrm>
            <a:off x="10142124" y="3317054"/>
            <a:ext cx="4566284" cy="3759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-635" algn="l" rtl="0" eaLnBrk="0">
              <a:lnSpc>
                <a:spcPct val="96000"/>
              </a:lnSpc>
            </a:pP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汇聚了十多名来自中国顶尖国际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化品牌的高管精英团队（涵盖营销、 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产品、策划、供应链、终端等领域</a:t>
            </a:r>
            <a:r>
              <a:rPr sz="12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），</a:t>
            </a:r>
            <a:r>
              <a:rPr sz="1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为企业注入强大发展基因。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48" name="table 248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899160" y="4022725"/>
          <a:ext cx="5036185" cy="419100"/>
        </p:xfrm>
        <a:graphic>
          <a:graphicData uri="http://schemas.openxmlformats.org/drawingml/2006/table">
            <a:tbl>
              <a:tblPr/>
              <a:tblGrid>
                <a:gridCol w="1518920"/>
                <a:gridCol w="1945640"/>
                <a:gridCol w="1571625"/>
              </a:tblGrid>
              <a:tr h="2044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82000"/>
                        </a:lnSpc>
                      </a:pPr>
                      <a:r>
                        <a:rPr lang="en-US" sz="1300" b="1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       </a:t>
                      </a:r>
                      <a:r>
                        <a:rPr sz="1300" b="1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Acco</a:t>
                      </a:r>
                      <a:endParaRPr sz="1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09600" algn="l" rtl="0" eaLnBrk="0">
                        <a:lnSpc>
                          <a:spcPct val="82000"/>
                        </a:lnSpc>
                      </a:pPr>
                      <a:r>
                        <a:rPr sz="1300" b="1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Simone</a:t>
                      </a:r>
                      <a:endParaRPr sz="1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410845" algn="l" rtl="0" eaLnBrk="0">
                        <a:lnSpc>
                          <a:spcPct val="82000"/>
                        </a:lnSpc>
                      </a:pPr>
                      <a:r>
                        <a:rPr sz="1300" b="1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Maggie</a:t>
                      </a:r>
                      <a:endParaRPr sz="13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63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5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3175" algn="l" rtl="0" eaLnBrk="0">
                        <a:lnSpc>
                          <a:spcPct val="81000"/>
                        </a:lnSpc>
                      </a:pPr>
                      <a:r>
                        <a:rPr lang="en-US" sz="13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</a:t>
                      </a:r>
                      <a:r>
                        <a:rPr sz="13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董事长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5000"/>
                        </a:lnSpc>
                      </a:pPr>
                      <a:r>
                        <a:rPr lang="en-US" sz="13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</a:t>
                      </a:r>
                      <a:r>
                        <a:rPr sz="13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联合创始人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5000"/>
                        </a:lnSpc>
                      </a:pPr>
                      <a:r>
                        <a:rPr lang="en-US" sz="13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3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联合创始人</a:t>
                      </a:r>
                      <a:endParaRPr sz="1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0" name="textbox 250"/>
          <p:cNvSpPr/>
          <p:nvPr/>
        </p:nvSpPr>
        <p:spPr>
          <a:xfrm>
            <a:off x="450923" y="380741"/>
            <a:ext cx="3349625" cy="4387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3250"/>
              </a:lnSpc>
            </a:pPr>
            <a:r>
              <a:rPr sz="25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国际化品牌 &amp; 本地专家</a:t>
            </a:r>
            <a:endParaRPr sz="2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" name="textbox 228"/>
          <p:cNvSpPr/>
          <p:nvPr/>
        </p:nvSpPr>
        <p:spPr>
          <a:xfrm>
            <a:off x="8291830" y="5459095"/>
            <a:ext cx="6859905" cy="4804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0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1750" algn="l" rtl="0" eaLnBrk="0">
              <a:lnSpc>
                <a:spcPct val="91000"/>
              </a:lnSpc>
            </a:pPr>
            <a:r>
              <a:rPr lang="en-US"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中层核心骨干+专业服务团队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1000"/>
              </a:lnSpc>
              <a:spcBef>
                <a:spcPts val="109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数十名从业超过十余载的跨国贸易精英，提供 24x7 小时反应机制。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940" algn="l" rtl="0" eaLnBrk="0">
              <a:lnSpc>
                <a:spcPct val="91000"/>
              </a:lnSpc>
              <a:spcBef>
                <a:spcPts val="1445"/>
              </a:spcBef>
            </a:pPr>
            <a:r>
              <a:rPr 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 载专注硒鼓研发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、技术的沉淀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89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行业领先、专业的产品技术与研发骨干团队，为企业长远发展提供核心竞争力。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2385" algn="l" rtl="0" eaLnBrk="0">
              <a:lnSpc>
                <a:spcPct val="91000"/>
              </a:lnSpc>
              <a:spcBef>
                <a:spcPts val="1445"/>
              </a:spcBef>
            </a:pPr>
            <a:r>
              <a:rPr 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结合本土实际，提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供差异化MPS服务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91000"/>
              </a:lnSpc>
              <a:spcBef>
                <a:spcPts val="89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完善的产、学、研体系优势，系统赋能，提供极具竞争力、差异化MPS服务。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2385" algn="l" rtl="0" eaLnBrk="0">
              <a:lnSpc>
                <a:spcPct val="91000"/>
              </a:lnSpc>
              <a:spcBef>
                <a:spcPts val="1445"/>
              </a:spcBef>
            </a:pPr>
            <a:r>
              <a:rPr 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b="1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协助客户打造具备媲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美原装的综合竞争力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96000"/>
              </a:lnSpc>
              <a:spcBef>
                <a:spcPts val="120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培养高度使命感，能力互补，持续盈利，全方位助推本土化品牌运作的体系，构建抗风险能力，打造持续盈利，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媲美原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装的整体、协和实力。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2385" algn="l" rtl="0" eaLnBrk="0">
              <a:lnSpc>
                <a:spcPct val="91000"/>
              </a:lnSpc>
              <a:spcBef>
                <a:spcPts val="1445"/>
              </a:spcBef>
            </a:pPr>
            <a:r>
              <a:rPr lang="en-US"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3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一流的智囊团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8415" indent="-5715" algn="l" rtl="0" eaLnBrk="0">
              <a:lnSpc>
                <a:spcPct val="96000"/>
              </a:lnSpc>
              <a:spcBef>
                <a:spcPts val="880"/>
              </a:spcBef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拥有来自华为、阿里、Seven&amp;11等世界</a:t>
            </a:r>
            <a:r>
              <a:rPr sz="1300" kern="0" spc="8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500 强的高管顾问团队与日本、台湾、欧洲的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顶级顾问团队，提供涵盖品牌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、产品、人才建设，以及本地化运营等中长期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规划。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3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3000"/>
              </a:lnSpc>
            </a:pPr>
            <a:r>
              <a:rPr sz="13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1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254"/>
          <p:cNvSpPr/>
          <p:nvPr/>
        </p:nvSpPr>
        <p:spPr>
          <a:xfrm>
            <a:off x="10154285" y="2899410"/>
            <a:ext cx="2522855" cy="2597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lang="en-US" sz="14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400" b="1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高管精英+本土服务精英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555" y="380"/>
            <a:ext cx="15336000" cy="9672244"/>
          </a:xfrm>
          <a:prstGeom prst="rect">
            <a:avLst/>
          </a:prstGeom>
        </p:spPr>
      </p:pic>
      <p:pic>
        <p:nvPicPr>
          <p:cNvPr id="264" name="picture 2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28704" y="3578585"/>
            <a:ext cx="5112687" cy="3798473"/>
          </a:xfrm>
          <a:prstGeom prst="rect">
            <a:avLst/>
          </a:prstGeom>
        </p:spPr>
      </p:pic>
      <p:pic>
        <p:nvPicPr>
          <p:cNvPr id="266" name="picture 2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229985" y="2971483"/>
            <a:ext cx="2977776" cy="4405143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245686" y="7923816"/>
            <a:ext cx="7857007" cy="1435493"/>
          </a:xfrm>
          <a:prstGeom prst="rect">
            <a:avLst/>
          </a:prstGeom>
        </p:spPr>
      </p:pic>
      <p:sp>
        <p:nvSpPr>
          <p:cNvPr id="270" name="textbox 270"/>
          <p:cNvSpPr/>
          <p:nvPr/>
        </p:nvSpPr>
        <p:spPr>
          <a:xfrm>
            <a:off x="3555" y="8127466"/>
            <a:ext cx="6589394" cy="1216025"/>
          </a:xfrm>
          <a:prstGeom prst="rect">
            <a:avLst/>
          </a:prstGeom>
          <a:solidFill>
            <a:srgbClr val="430606">
              <a:alpha val="39607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40690" algn="l" rtl="0" eaLnBrk="0">
              <a:lnSpc>
                <a:spcPct val="91000"/>
              </a:lnSpc>
            </a:pPr>
            <a:r>
              <a:rPr sz="2400" kern="0" spc="-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砥砺前行十八载，我们步步为营！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2" name="picture 2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862061" y="3900327"/>
            <a:ext cx="2313965" cy="3366650"/>
          </a:xfrm>
          <a:prstGeom prst="rect">
            <a:avLst/>
          </a:prstGeom>
        </p:spPr>
      </p:pic>
      <p:sp>
        <p:nvSpPr>
          <p:cNvPr id="274" name="textbox 274"/>
          <p:cNvSpPr/>
          <p:nvPr/>
        </p:nvSpPr>
        <p:spPr>
          <a:xfrm>
            <a:off x="1304290" y="1435735"/>
            <a:ext cx="6677025" cy="10483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4100" b="1" kern="0" spc="-2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荣誉资质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3495" algn="l" rtl="0" eaLnBrk="0">
              <a:lnSpc>
                <a:spcPct val="91000"/>
              </a:lnSpc>
              <a:spcBef>
                <a:spcPts val="108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一直以来，我们厚积薄发，基于用户体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验，秉承极致产品的理念，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8000"/>
              </a:lnSpc>
            </a:pPr>
            <a:endParaRPr sz="13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  <a:p>
            <a:pPr marL="26035" algn="l" rtl="0" eaLnBrk="0">
              <a:lnSpc>
                <a:spcPct val="91000"/>
              </a:lnSpc>
              <a:spcBef>
                <a:spcPts val="0"/>
              </a:spcBef>
            </a:pP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为全球用户提供更高效、更健康、更愉悦的打印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耗材产品与解决方案。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2" name="textbox 282"/>
          <p:cNvSpPr/>
          <p:nvPr/>
        </p:nvSpPr>
        <p:spPr>
          <a:xfrm>
            <a:off x="1567583" y="7483558"/>
            <a:ext cx="1087119" cy="1644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1000" kern="0" spc="-10" dirty="0">
                <a:solidFill>
                  <a:srgbClr val="3E3A39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*</a:t>
            </a:r>
            <a:r>
              <a:rPr sz="10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综合选票排名第一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rect 284"/>
          <p:cNvSpPr/>
          <p:nvPr/>
        </p:nvSpPr>
        <p:spPr>
          <a:xfrm>
            <a:off x="3079383" y="4091749"/>
            <a:ext cx="76187" cy="191744"/>
          </a:xfrm>
          <a:prstGeom prst="rect">
            <a:avLst/>
          </a:pr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6" name="rect 286"/>
          <p:cNvSpPr/>
          <p:nvPr/>
        </p:nvSpPr>
        <p:spPr>
          <a:xfrm>
            <a:off x="3079383" y="4091749"/>
            <a:ext cx="76187" cy="191744"/>
          </a:xfrm>
          <a:prstGeom prst="rect">
            <a:avLst/>
          </a:pr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8" name="textbox 288"/>
          <p:cNvSpPr/>
          <p:nvPr/>
        </p:nvSpPr>
        <p:spPr>
          <a:xfrm>
            <a:off x="2293824" y="4015633"/>
            <a:ext cx="3702684" cy="17227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2700" kern="0" spc="18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striv'nJ</a:t>
            </a:r>
            <a:r>
              <a:rPr sz="2700" kern="0" spc="-8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700" kern="0" spc="18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for</a:t>
            </a:r>
            <a:r>
              <a:rPr sz="2700" kern="0" spc="-12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2700" kern="0" spc="18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pc</a:t>
            </a:r>
            <a:r>
              <a:rPr sz="2700" kern="0" spc="17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rfcction!</a:t>
            </a:r>
            <a:endParaRPr sz="2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8935" algn="l" rtl="0" eaLnBrk="0">
              <a:lnSpc>
                <a:spcPct val="92000"/>
              </a:lnSpc>
            </a:pPr>
            <a:r>
              <a:rPr sz="52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品牌故事  </a:t>
            </a:r>
            <a:endParaRPr sz="5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0" name="picture 2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478338" y="5104339"/>
            <a:ext cx="489658" cy="461714"/>
          </a:xfrm>
          <a:prstGeom prst="rect">
            <a:avLst/>
          </a:prstGeom>
        </p:spPr>
      </p:pic>
      <p:sp>
        <p:nvSpPr>
          <p:cNvPr id="292" name="textbox 292"/>
          <p:cNvSpPr/>
          <p:nvPr/>
        </p:nvSpPr>
        <p:spPr>
          <a:xfrm>
            <a:off x="10476523" y="1902390"/>
            <a:ext cx="3987165" cy="8007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98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从一个小微初创公司开始，创始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人ACCO就立志要服务 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全球客户，尤其是一带一路上的发展中国家，帮助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这些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国家的客户降低使用原装耗材的成本，消除使用低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价劣 </a:t>
            </a:r>
            <a:r>
              <a:rPr sz="1300" kern="0" spc="-3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质耗材带来的烦恼。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4" name="textbox 294"/>
          <p:cNvSpPr/>
          <p:nvPr/>
        </p:nvSpPr>
        <p:spPr>
          <a:xfrm>
            <a:off x="7962493" y="4753783"/>
            <a:ext cx="2491104" cy="1276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1000"/>
              </a:lnSpc>
              <a:spcBef>
                <a:spcPts val="0"/>
              </a:spcBef>
            </a:pPr>
            <a:r>
              <a:rPr sz="9000" b="1" kern="0" spc="-25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sz="9000" b="1" kern="0" spc="-22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sz="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6" name="textbox 296"/>
          <p:cNvSpPr/>
          <p:nvPr/>
        </p:nvSpPr>
        <p:spPr>
          <a:xfrm>
            <a:off x="7873872" y="1772881"/>
            <a:ext cx="2310129" cy="12776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  <a:spcBef>
                <a:spcPts val="0"/>
              </a:spcBef>
            </a:pPr>
            <a:r>
              <a:rPr sz="9000" b="1" kern="0" spc="-1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初创</a:t>
            </a:r>
            <a:endParaRPr sz="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8" name="textbox 298"/>
          <p:cNvSpPr/>
          <p:nvPr/>
        </p:nvSpPr>
        <p:spPr>
          <a:xfrm>
            <a:off x="7873872" y="7740413"/>
            <a:ext cx="2310129" cy="12693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9000" b="1" kern="0" spc="-10" dirty="0">
                <a:solidFill>
                  <a:srgbClr val="D4D4D4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未来</a:t>
            </a:r>
            <a:endParaRPr sz="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0" name="textbox 300"/>
          <p:cNvSpPr/>
          <p:nvPr/>
        </p:nvSpPr>
        <p:spPr>
          <a:xfrm>
            <a:off x="10477183" y="7862561"/>
            <a:ext cx="3986529" cy="601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97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17年过去了，初心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未改，硕果累累。全球的合作伙伴   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都深深认同我们的理念，帮助我们服务了成千上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万的用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户。未来，我们仍将秉承初心，继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续前行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2" name="textbox 302"/>
          <p:cNvSpPr/>
          <p:nvPr/>
        </p:nvSpPr>
        <p:spPr>
          <a:xfrm>
            <a:off x="10477844" y="4882801"/>
            <a:ext cx="3985895" cy="601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4605" algn="l" rtl="0" eaLnBrk="0">
              <a:lnSpc>
                <a:spcPct val="97000"/>
              </a:lnSpc>
            </a:pP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18年间，我们遭遇过挫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折，面对过危机，但在全球127 </a:t>
            </a:r>
            <a:r>
              <a:rPr sz="1300" kern="0" spc="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个国家的合作伙伴支持下，我们坚持下来。不断</a:t>
            </a:r>
            <a:r>
              <a:rPr sz="1300" kern="0" spc="-1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迭代工 </a:t>
            </a:r>
            <a:r>
              <a:rPr sz="1300" kern="0" spc="-20" dirty="0">
                <a:solidFill>
                  <a:srgbClr val="3E3A3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艺和品质，改善服务，走到了现在。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4" name="path 304"/>
          <p:cNvSpPr/>
          <p:nvPr/>
        </p:nvSpPr>
        <p:spPr>
          <a:xfrm>
            <a:off x="3785502" y="2810009"/>
            <a:ext cx="1850754" cy="1159763"/>
          </a:xfrm>
          <a:custGeom>
            <a:avLst/>
            <a:gdLst/>
            <a:ahLst/>
            <a:cxnLst/>
            <a:rect l="0" t="0" r="0" b="0"/>
            <a:pathLst>
              <a:path w="2914" h="1826">
                <a:moveTo>
                  <a:pt x="818" y="1826"/>
                </a:moveTo>
                <a:cubicBezTo>
                  <a:pt x="581" y="1757"/>
                  <a:pt x="543" y="1431"/>
                  <a:pt x="568" y="1238"/>
                </a:cubicBezTo>
                <a:cubicBezTo>
                  <a:pt x="597" y="1014"/>
                  <a:pt x="662" y="810"/>
                  <a:pt x="765" y="625"/>
                </a:cubicBezTo>
                <a:cubicBezTo>
                  <a:pt x="884" y="411"/>
                  <a:pt x="997" y="266"/>
                  <a:pt x="1198" y="141"/>
                </a:cubicBezTo>
                <a:cubicBezTo>
                  <a:pt x="1416" y="49"/>
                  <a:pt x="1531" y="96"/>
                  <a:pt x="1688" y="0"/>
                </a:cubicBezTo>
                <a:cubicBezTo>
                  <a:pt x="1739" y="17"/>
                  <a:pt x="1741" y="99"/>
                  <a:pt x="1762" y="227"/>
                </a:cubicBezTo>
                <a:lnTo>
                  <a:pt x="1783" y="427"/>
                </a:lnTo>
                <a:lnTo>
                  <a:pt x="1575" y="532"/>
                </a:lnTo>
                <a:lnTo>
                  <a:pt x="1575" y="320"/>
                </a:lnTo>
                <a:cubicBezTo>
                  <a:pt x="1575" y="235"/>
                  <a:pt x="1573" y="197"/>
                  <a:pt x="1468" y="237"/>
                </a:cubicBezTo>
                <a:cubicBezTo>
                  <a:pt x="1398" y="264"/>
                  <a:pt x="1337" y="298"/>
                  <a:pt x="1285" y="341"/>
                </a:cubicBezTo>
                <a:cubicBezTo>
                  <a:pt x="1044" y="594"/>
                  <a:pt x="927" y="850"/>
                  <a:pt x="952" y="1407"/>
                </a:cubicBezTo>
                <a:cubicBezTo>
                  <a:pt x="953" y="1433"/>
                  <a:pt x="950" y="1455"/>
                  <a:pt x="972" y="1471"/>
                </a:cubicBezTo>
                <a:cubicBezTo>
                  <a:pt x="996" y="1488"/>
                  <a:pt x="1019" y="1472"/>
                  <a:pt x="1059" y="1459"/>
                </a:cubicBezTo>
                <a:cubicBezTo>
                  <a:pt x="1153" y="1427"/>
                  <a:pt x="1278" y="1368"/>
                  <a:pt x="1423" y="1253"/>
                </a:cubicBezTo>
                <a:cubicBezTo>
                  <a:pt x="1439" y="1275"/>
                  <a:pt x="1435" y="1307"/>
                  <a:pt x="1419" y="1343"/>
                </a:cubicBezTo>
                <a:cubicBezTo>
                  <a:pt x="1371" y="1452"/>
                  <a:pt x="1214" y="1600"/>
                  <a:pt x="1148" y="1656"/>
                </a:cubicBezTo>
                <a:cubicBezTo>
                  <a:pt x="1029" y="1761"/>
                  <a:pt x="921" y="1774"/>
                  <a:pt x="818" y="1826"/>
                </a:cubicBezTo>
              </a:path>
              <a:path w="2914" h="1826">
                <a:moveTo>
                  <a:pt x="2133" y="1495"/>
                </a:moveTo>
                <a:cubicBezTo>
                  <a:pt x="2428" y="1456"/>
                  <a:pt x="2546" y="1345"/>
                  <a:pt x="2666" y="1082"/>
                </a:cubicBezTo>
                <a:cubicBezTo>
                  <a:pt x="2735" y="933"/>
                  <a:pt x="2753" y="744"/>
                  <a:pt x="2588" y="471"/>
                </a:cubicBezTo>
                <a:cubicBezTo>
                  <a:pt x="2438" y="796"/>
                  <a:pt x="2277" y="776"/>
                  <a:pt x="2145" y="910"/>
                </a:cubicBezTo>
                <a:cubicBezTo>
                  <a:pt x="1949" y="1107"/>
                  <a:pt x="2037" y="1266"/>
                  <a:pt x="2035" y="1505"/>
                </a:cubicBezTo>
                <a:cubicBezTo>
                  <a:pt x="2118" y="1499"/>
                  <a:pt x="2036" y="1507"/>
                  <a:pt x="2133" y="1495"/>
                </a:cubicBezTo>
                <a:moveTo>
                  <a:pt x="2080" y="1721"/>
                </a:moveTo>
                <a:cubicBezTo>
                  <a:pt x="1775" y="1625"/>
                  <a:pt x="1688" y="1438"/>
                  <a:pt x="1677" y="1204"/>
                </a:cubicBezTo>
                <a:cubicBezTo>
                  <a:pt x="1659" y="769"/>
                  <a:pt x="1923" y="255"/>
                  <a:pt x="2392" y="202"/>
                </a:cubicBezTo>
                <a:cubicBezTo>
                  <a:pt x="2489" y="409"/>
                  <a:pt x="2920" y="284"/>
                  <a:pt x="2904" y="710"/>
                </a:cubicBezTo>
                <a:cubicBezTo>
                  <a:pt x="2900" y="815"/>
                  <a:pt x="2878" y="893"/>
                  <a:pt x="2850" y="975"/>
                </a:cubicBezTo>
                <a:cubicBezTo>
                  <a:pt x="2780" y="1184"/>
                  <a:pt x="2691" y="1354"/>
                  <a:pt x="2588" y="1550"/>
                </a:cubicBezTo>
                <a:cubicBezTo>
                  <a:pt x="2565" y="1597"/>
                  <a:pt x="2534" y="1630"/>
                  <a:pt x="2498" y="1648"/>
                </a:cubicBezTo>
                <a:cubicBezTo>
                  <a:pt x="2415" y="1688"/>
                  <a:pt x="2378" y="1643"/>
                  <a:pt x="2346" y="1740"/>
                </a:cubicBezTo>
                <a:lnTo>
                  <a:pt x="2146" y="1740"/>
                </a:lnTo>
                <a:cubicBezTo>
                  <a:pt x="2123" y="1734"/>
                  <a:pt x="2101" y="1727"/>
                  <a:pt x="2080" y="1721"/>
                </a:cubicBezTo>
              </a:path>
              <a:path w="2914" h="1826">
                <a:moveTo>
                  <a:pt x="242" y="1783"/>
                </a:moveTo>
                <a:cubicBezTo>
                  <a:pt x="219" y="1766"/>
                  <a:pt x="186" y="1742"/>
                  <a:pt x="141" y="1710"/>
                </a:cubicBezTo>
                <a:cubicBezTo>
                  <a:pt x="105" y="1686"/>
                  <a:pt x="67" y="1671"/>
                  <a:pt x="28" y="1664"/>
                </a:cubicBezTo>
                <a:cubicBezTo>
                  <a:pt x="8" y="1522"/>
                  <a:pt x="0" y="1386"/>
                  <a:pt x="1" y="1256"/>
                </a:cubicBezTo>
                <a:lnTo>
                  <a:pt x="7" y="851"/>
                </a:lnTo>
                <a:lnTo>
                  <a:pt x="52" y="851"/>
                </a:lnTo>
                <a:lnTo>
                  <a:pt x="125" y="982"/>
                </a:lnTo>
                <a:cubicBezTo>
                  <a:pt x="125" y="907"/>
                  <a:pt x="139" y="828"/>
                  <a:pt x="166" y="742"/>
                </a:cubicBezTo>
                <a:cubicBezTo>
                  <a:pt x="183" y="690"/>
                  <a:pt x="248" y="493"/>
                  <a:pt x="283" y="390"/>
                </a:cubicBezTo>
                <a:cubicBezTo>
                  <a:pt x="327" y="395"/>
                  <a:pt x="366" y="420"/>
                  <a:pt x="395" y="440"/>
                </a:cubicBezTo>
                <a:cubicBezTo>
                  <a:pt x="469" y="490"/>
                  <a:pt x="492" y="569"/>
                  <a:pt x="497" y="665"/>
                </a:cubicBezTo>
                <a:cubicBezTo>
                  <a:pt x="514" y="983"/>
                  <a:pt x="416" y="1205"/>
                  <a:pt x="397" y="1378"/>
                </a:cubicBezTo>
                <a:cubicBezTo>
                  <a:pt x="386" y="1476"/>
                  <a:pt x="374" y="1593"/>
                  <a:pt x="360" y="1730"/>
                </a:cubicBezTo>
                <a:cubicBezTo>
                  <a:pt x="340" y="1751"/>
                  <a:pt x="300" y="1769"/>
                  <a:pt x="242" y="1783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6" name="textbox 306"/>
          <p:cNvSpPr/>
          <p:nvPr/>
        </p:nvSpPr>
        <p:spPr>
          <a:xfrm>
            <a:off x="7942194" y="1245132"/>
            <a:ext cx="4347209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9375" algn="l" rtl="0" eaLnBrk="0">
              <a:lnSpc>
                <a:spcPct val="91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帮助一带一路国家客户降低使用原</a:t>
            </a:r>
            <a:r>
              <a:rPr sz="13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装耗材的成本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8" name="textbox 308"/>
          <p:cNvSpPr/>
          <p:nvPr/>
        </p:nvSpPr>
        <p:spPr>
          <a:xfrm>
            <a:off x="7942194" y="4224879"/>
            <a:ext cx="4347209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4295" algn="l" rtl="0" eaLnBrk="0">
              <a:lnSpc>
                <a:spcPct val="91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不断迭代工艺和品质，改善</a:t>
            </a:r>
            <a:r>
              <a:rPr sz="13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0" name="textbox 310"/>
          <p:cNvSpPr/>
          <p:nvPr/>
        </p:nvSpPr>
        <p:spPr>
          <a:xfrm>
            <a:off x="7942194" y="7204626"/>
            <a:ext cx="4347209" cy="488950"/>
          </a:xfrm>
          <a:prstGeom prst="rect">
            <a:avLst/>
          </a:prstGeom>
          <a:solidFill>
            <a:srgbClr val="5E9B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5565" algn="l" rtl="0" eaLnBrk="0">
              <a:lnSpc>
                <a:spcPct val="91000"/>
              </a:lnSpc>
              <a:spcBef>
                <a:spcPts val="5"/>
              </a:spcBef>
            </a:pPr>
            <a:r>
              <a:rPr sz="13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我们仍将秉承初心，继</a:t>
            </a:r>
            <a:r>
              <a:rPr sz="13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续前行</a:t>
            </a:r>
            <a:endParaRPr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2" name="path 312"/>
          <p:cNvSpPr/>
          <p:nvPr/>
        </p:nvSpPr>
        <p:spPr>
          <a:xfrm>
            <a:off x="5720375" y="2810509"/>
            <a:ext cx="944994" cy="1142858"/>
          </a:xfrm>
          <a:custGeom>
            <a:avLst/>
            <a:gdLst/>
            <a:ahLst/>
            <a:cxnLst/>
            <a:rect l="0" t="0" r="0" b="0"/>
            <a:pathLst>
              <a:path w="1488" h="1799">
                <a:moveTo>
                  <a:pt x="1076" y="1639"/>
                </a:moveTo>
                <a:cubicBezTo>
                  <a:pt x="1073" y="1640"/>
                  <a:pt x="654" y="1394"/>
                  <a:pt x="654" y="1370"/>
                </a:cubicBezTo>
                <a:lnTo>
                  <a:pt x="461" y="1181"/>
                </a:lnTo>
                <a:cubicBezTo>
                  <a:pt x="438" y="1244"/>
                  <a:pt x="369" y="1661"/>
                  <a:pt x="347" y="1799"/>
                </a:cubicBezTo>
                <a:cubicBezTo>
                  <a:pt x="212" y="1788"/>
                  <a:pt x="178" y="1646"/>
                  <a:pt x="15" y="1663"/>
                </a:cubicBezTo>
                <a:cubicBezTo>
                  <a:pt x="13" y="1582"/>
                  <a:pt x="11" y="1479"/>
                  <a:pt x="8" y="1355"/>
                </a:cubicBezTo>
                <a:cubicBezTo>
                  <a:pt x="0" y="922"/>
                  <a:pt x="5" y="701"/>
                  <a:pt x="333" y="443"/>
                </a:cubicBezTo>
                <a:cubicBezTo>
                  <a:pt x="557" y="540"/>
                  <a:pt x="676" y="536"/>
                  <a:pt x="776" y="813"/>
                </a:cubicBezTo>
                <a:cubicBezTo>
                  <a:pt x="798" y="873"/>
                  <a:pt x="818" y="946"/>
                  <a:pt x="836" y="1032"/>
                </a:cubicBezTo>
                <a:lnTo>
                  <a:pt x="883" y="1256"/>
                </a:lnTo>
                <a:lnTo>
                  <a:pt x="930" y="1256"/>
                </a:lnTo>
                <a:cubicBezTo>
                  <a:pt x="964" y="1130"/>
                  <a:pt x="989" y="925"/>
                  <a:pt x="1005" y="640"/>
                </a:cubicBezTo>
                <a:lnTo>
                  <a:pt x="1044" y="0"/>
                </a:lnTo>
                <a:cubicBezTo>
                  <a:pt x="1096" y="4"/>
                  <a:pt x="1413" y="75"/>
                  <a:pt x="1480" y="127"/>
                </a:cubicBezTo>
                <a:cubicBezTo>
                  <a:pt x="1488" y="272"/>
                  <a:pt x="1475" y="390"/>
                  <a:pt x="1456" y="534"/>
                </a:cubicBezTo>
                <a:lnTo>
                  <a:pt x="1249" y="1417"/>
                </a:lnTo>
                <a:cubicBezTo>
                  <a:pt x="1162" y="1417"/>
                  <a:pt x="1109" y="1570"/>
                  <a:pt x="1076" y="1639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4" name="path 314"/>
          <p:cNvSpPr/>
          <p:nvPr/>
        </p:nvSpPr>
        <p:spPr>
          <a:xfrm>
            <a:off x="1498727" y="2905807"/>
            <a:ext cx="931045" cy="1094067"/>
          </a:xfrm>
          <a:custGeom>
            <a:avLst/>
            <a:gdLst/>
            <a:ahLst/>
            <a:cxnLst/>
            <a:rect l="0" t="0" r="0" b="0"/>
            <a:pathLst>
              <a:path w="1466" h="1722">
                <a:moveTo>
                  <a:pt x="455" y="783"/>
                </a:moveTo>
                <a:cubicBezTo>
                  <a:pt x="233" y="835"/>
                  <a:pt x="109" y="867"/>
                  <a:pt x="0" y="764"/>
                </a:cubicBezTo>
                <a:lnTo>
                  <a:pt x="18" y="734"/>
                </a:lnTo>
                <a:cubicBezTo>
                  <a:pt x="18" y="734"/>
                  <a:pt x="165" y="781"/>
                  <a:pt x="307" y="646"/>
                </a:cubicBezTo>
                <a:cubicBezTo>
                  <a:pt x="334" y="620"/>
                  <a:pt x="367" y="588"/>
                  <a:pt x="393" y="547"/>
                </a:cubicBezTo>
                <a:cubicBezTo>
                  <a:pt x="393" y="547"/>
                  <a:pt x="489" y="411"/>
                  <a:pt x="526" y="317"/>
                </a:cubicBezTo>
                <a:cubicBezTo>
                  <a:pt x="563" y="223"/>
                  <a:pt x="664" y="52"/>
                  <a:pt x="832" y="0"/>
                </a:cubicBezTo>
                <a:lnTo>
                  <a:pt x="1121" y="86"/>
                </a:lnTo>
                <a:cubicBezTo>
                  <a:pt x="1135" y="445"/>
                  <a:pt x="879" y="777"/>
                  <a:pt x="750" y="1091"/>
                </a:cubicBezTo>
                <a:cubicBezTo>
                  <a:pt x="750" y="1091"/>
                  <a:pt x="738" y="1312"/>
                  <a:pt x="781" y="1331"/>
                </a:cubicBezTo>
                <a:lnTo>
                  <a:pt x="855" y="1337"/>
                </a:lnTo>
                <a:cubicBezTo>
                  <a:pt x="855" y="1337"/>
                  <a:pt x="881" y="1321"/>
                  <a:pt x="918" y="1315"/>
                </a:cubicBezTo>
                <a:cubicBezTo>
                  <a:pt x="956" y="1308"/>
                  <a:pt x="1070" y="1256"/>
                  <a:pt x="1119" y="1231"/>
                </a:cubicBezTo>
                <a:cubicBezTo>
                  <a:pt x="1168" y="1206"/>
                  <a:pt x="1313" y="1113"/>
                  <a:pt x="1432" y="948"/>
                </a:cubicBezTo>
                <a:cubicBezTo>
                  <a:pt x="1432" y="948"/>
                  <a:pt x="1466" y="1044"/>
                  <a:pt x="1452" y="1104"/>
                </a:cubicBezTo>
                <a:cubicBezTo>
                  <a:pt x="1438" y="1164"/>
                  <a:pt x="1040" y="1673"/>
                  <a:pt x="619" y="1710"/>
                </a:cubicBezTo>
                <a:cubicBezTo>
                  <a:pt x="619" y="1710"/>
                  <a:pt x="609" y="1712"/>
                  <a:pt x="604" y="1712"/>
                </a:cubicBezTo>
                <a:cubicBezTo>
                  <a:pt x="600" y="1712"/>
                  <a:pt x="416" y="1712"/>
                  <a:pt x="416" y="1712"/>
                </a:cubicBezTo>
                <a:cubicBezTo>
                  <a:pt x="416" y="1712"/>
                  <a:pt x="91" y="1725"/>
                  <a:pt x="455" y="783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16" name="path 316"/>
          <p:cNvSpPr/>
          <p:nvPr/>
        </p:nvSpPr>
        <p:spPr>
          <a:xfrm>
            <a:off x="2959486" y="2710729"/>
            <a:ext cx="743788" cy="1217232"/>
          </a:xfrm>
          <a:custGeom>
            <a:avLst/>
            <a:gdLst/>
            <a:ahLst/>
            <a:cxnLst/>
            <a:rect l="0" t="0" r="0" b="0"/>
            <a:pathLst>
              <a:path w="1171" h="1916">
                <a:moveTo>
                  <a:pt x="719" y="941"/>
                </a:moveTo>
                <a:cubicBezTo>
                  <a:pt x="717" y="896"/>
                  <a:pt x="667" y="739"/>
                  <a:pt x="611" y="718"/>
                </a:cubicBezTo>
                <a:cubicBezTo>
                  <a:pt x="601" y="767"/>
                  <a:pt x="584" y="878"/>
                  <a:pt x="566" y="975"/>
                </a:cubicBezTo>
                <a:cubicBezTo>
                  <a:pt x="609" y="963"/>
                  <a:pt x="675" y="952"/>
                  <a:pt x="719" y="941"/>
                </a:cubicBezTo>
                <a:moveTo>
                  <a:pt x="844" y="0"/>
                </a:moveTo>
                <a:cubicBezTo>
                  <a:pt x="1001" y="411"/>
                  <a:pt x="1161" y="723"/>
                  <a:pt x="1169" y="1110"/>
                </a:cubicBezTo>
                <a:cubicBezTo>
                  <a:pt x="1171" y="1215"/>
                  <a:pt x="1117" y="1647"/>
                  <a:pt x="995" y="1681"/>
                </a:cubicBezTo>
                <a:cubicBezTo>
                  <a:pt x="906" y="1520"/>
                  <a:pt x="860" y="1400"/>
                  <a:pt x="798" y="1218"/>
                </a:cubicBezTo>
                <a:cubicBezTo>
                  <a:pt x="780" y="1164"/>
                  <a:pt x="772" y="1106"/>
                  <a:pt x="761" y="1062"/>
                </a:cubicBezTo>
                <a:cubicBezTo>
                  <a:pt x="711" y="1072"/>
                  <a:pt x="655" y="1082"/>
                  <a:pt x="609" y="1104"/>
                </a:cubicBezTo>
                <a:cubicBezTo>
                  <a:pt x="560" y="1129"/>
                  <a:pt x="528" y="1169"/>
                  <a:pt x="514" y="1223"/>
                </a:cubicBezTo>
                <a:lnTo>
                  <a:pt x="437" y="1882"/>
                </a:lnTo>
                <a:cubicBezTo>
                  <a:pt x="279" y="1882"/>
                  <a:pt x="149" y="1893"/>
                  <a:pt x="48" y="1916"/>
                </a:cubicBezTo>
                <a:cubicBezTo>
                  <a:pt x="16" y="1775"/>
                  <a:pt x="0" y="1624"/>
                  <a:pt x="0" y="1465"/>
                </a:cubicBezTo>
                <a:cubicBezTo>
                  <a:pt x="1" y="1306"/>
                  <a:pt x="14" y="1157"/>
                  <a:pt x="39" y="1018"/>
                </a:cubicBezTo>
                <a:cubicBezTo>
                  <a:pt x="61" y="1000"/>
                  <a:pt x="94" y="978"/>
                  <a:pt x="137" y="952"/>
                </a:cubicBezTo>
                <a:lnTo>
                  <a:pt x="137" y="1237"/>
                </a:lnTo>
                <a:cubicBezTo>
                  <a:pt x="144" y="1234"/>
                  <a:pt x="161" y="1227"/>
                  <a:pt x="188" y="1215"/>
                </a:cubicBezTo>
                <a:cubicBezTo>
                  <a:pt x="221" y="1077"/>
                  <a:pt x="291" y="876"/>
                  <a:pt x="398" y="613"/>
                </a:cubicBezTo>
                <a:cubicBezTo>
                  <a:pt x="505" y="350"/>
                  <a:pt x="575" y="150"/>
                  <a:pt x="608" y="12"/>
                </a:cubicBezTo>
                <a:cubicBezTo>
                  <a:pt x="709" y="8"/>
                  <a:pt x="743" y="4"/>
                  <a:pt x="844" y="0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4" name="path 324"/>
          <p:cNvSpPr/>
          <p:nvPr/>
        </p:nvSpPr>
        <p:spPr>
          <a:xfrm>
            <a:off x="1920157" y="2400689"/>
            <a:ext cx="419315" cy="335557"/>
          </a:xfrm>
          <a:custGeom>
            <a:avLst/>
            <a:gdLst/>
            <a:ahLst/>
            <a:cxnLst/>
            <a:rect l="0" t="0" r="0" b="0"/>
            <a:pathLst>
              <a:path w="660" h="528">
                <a:moveTo>
                  <a:pt x="172" y="325"/>
                </a:moveTo>
                <a:cubicBezTo>
                  <a:pt x="159" y="278"/>
                  <a:pt x="112" y="150"/>
                  <a:pt x="0" y="169"/>
                </a:cubicBezTo>
                <a:cubicBezTo>
                  <a:pt x="0" y="169"/>
                  <a:pt x="22" y="161"/>
                  <a:pt x="34" y="125"/>
                </a:cubicBezTo>
                <a:cubicBezTo>
                  <a:pt x="34" y="125"/>
                  <a:pt x="36" y="115"/>
                  <a:pt x="46" y="113"/>
                </a:cubicBezTo>
                <a:cubicBezTo>
                  <a:pt x="55" y="112"/>
                  <a:pt x="250" y="1"/>
                  <a:pt x="369" y="0"/>
                </a:cubicBezTo>
                <a:cubicBezTo>
                  <a:pt x="462" y="0"/>
                  <a:pt x="589" y="66"/>
                  <a:pt x="645" y="151"/>
                </a:cubicBezTo>
                <a:cubicBezTo>
                  <a:pt x="660" y="174"/>
                  <a:pt x="654" y="250"/>
                  <a:pt x="640" y="323"/>
                </a:cubicBezTo>
                <a:cubicBezTo>
                  <a:pt x="628" y="387"/>
                  <a:pt x="625" y="435"/>
                  <a:pt x="579" y="466"/>
                </a:cubicBezTo>
                <a:cubicBezTo>
                  <a:pt x="557" y="494"/>
                  <a:pt x="296" y="592"/>
                  <a:pt x="204" y="417"/>
                </a:cubicBezTo>
                <a:cubicBezTo>
                  <a:pt x="204" y="417"/>
                  <a:pt x="188" y="391"/>
                  <a:pt x="172" y="325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6" name="path 326"/>
          <p:cNvSpPr/>
          <p:nvPr/>
        </p:nvSpPr>
        <p:spPr>
          <a:xfrm>
            <a:off x="2530125" y="3156857"/>
            <a:ext cx="258444" cy="216439"/>
          </a:xfrm>
          <a:custGeom>
            <a:avLst/>
            <a:gdLst/>
            <a:ahLst/>
            <a:cxnLst/>
            <a:rect l="0" t="0" r="0" b="0"/>
            <a:pathLst>
              <a:path w="406" h="340">
                <a:moveTo>
                  <a:pt x="16" y="258"/>
                </a:moveTo>
                <a:cubicBezTo>
                  <a:pt x="11" y="280"/>
                  <a:pt x="0" y="299"/>
                  <a:pt x="0" y="324"/>
                </a:cubicBezTo>
                <a:cubicBezTo>
                  <a:pt x="0" y="324"/>
                  <a:pt x="39" y="337"/>
                  <a:pt x="67" y="326"/>
                </a:cubicBezTo>
                <a:cubicBezTo>
                  <a:pt x="67" y="326"/>
                  <a:pt x="80" y="310"/>
                  <a:pt x="98" y="313"/>
                </a:cubicBezTo>
                <a:cubicBezTo>
                  <a:pt x="115" y="316"/>
                  <a:pt x="192" y="342"/>
                  <a:pt x="262" y="315"/>
                </a:cubicBezTo>
                <a:cubicBezTo>
                  <a:pt x="262" y="315"/>
                  <a:pt x="330" y="296"/>
                  <a:pt x="344" y="290"/>
                </a:cubicBezTo>
                <a:cubicBezTo>
                  <a:pt x="358" y="284"/>
                  <a:pt x="391" y="274"/>
                  <a:pt x="397" y="220"/>
                </a:cubicBezTo>
                <a:cubicBezTo>
                  <a:pt x="404" y="167"/>
                  <a:pt x="406" y="92"/>
                  <a:pt x="364" y="58"/>
                </a:cubicBezTo>
                <a:cubicBezTo>
                  <a:pt x="364" y="58"/>
                  <a:pt x="205" y="-54"/>
                  <a:pt x="106" y="62"/>
                </a:cubicBezTo>
                <a:cubicBezTo>
                  <a:pt x="106" y="62"/>
                  <a:pt x="60" y="98"/>
                  <a:pt x="16" y="258"/>
                </a:cubicBezTo>
              </a:path>
            </a:pathLst>
          </a:custGeom>
          <a:solidFill>
            <a:srgbClr val="5BA734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8" name="textbox 328"/>
          <p:cNvSpPr/>
          <p:nvPr/>
        </p:nvSpPr>
        <p:spPr>
          <a:xfrm>
            <a:off x="6609593" y="2552558"/>
            <a:ext cx="290195" cy="1606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065"/>
              </a:lnSpc>
            </a:pPr>
            <a:r>
              <a:rPr sz="1400" kern="0" spc="20" dirty="0">
                <a:solidFill>
                  <a:srgbClr val="5BA734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TM</a:t>
            </a:r>
            <a:endParaRPr sz="14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18" name="textbox 118"/>
          <p:cNvSpPr/>
          <p:nvPr/>
        </p:nvSpPr>
        <p:spPr>
          <a:xfrm>
            <a:off x="-635" y="10014585"/>
            <a:ext cx="3551555" cy="454660"/>
          </a:xfrm>
          <a:prstGeom prst="rect">
            <a:avLst/>
          </a:prstGeom>
          <a:solidFill>
            <a:srgbClr val="5EAD3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algn="l" rtl="0" eaLnBrk="0">
              <a:lnSpc>
                <a:spcPct val="80000"/>
              </a:lnSpc>
              <a:spcBef>
                <a:spcPts val="0"/>
              </a:spcBef>
            </a:pPr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We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help</a:t>
            </a:r>
            <a:r>
              <a:rPr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people work better!</a:t>
            </a:r>
            <a:endParaRPr kern="0" spc="-10" dirty="0">
              <a:solidFill>
                <a:srgbClr val="FFFFFF">
                  <a:alpha val="100000"/>
                </a:srgbClr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396*32"/>
  <p:tag name="TABLE_ENDDRAG_RECT" val="70*316*396*3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13098</Words>
  <Application>WPS 演示</Application>
  <PresentationFormat/>
  <Paragraphs>1240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Arial</vt:lpstr>
      <vt:lpstr>Cambria Math</vt:lpstr>
      <vt:lpstr>Cambria</vt:lpstr>
      <vt:lpstr>Arial Unicode MS</vt:lpstr>
      <vt:lpstr>Calibri</vt:lpstr>
      <vt:lpstr>Times New Roman</vt:lpstr>
      <vt:lpstr>Consolas</vt:lpstr>
      <vt:lpstr>Adobe 宋体 Std L</vt:lpstr>
      <vt:lpstr>微软雅黑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 《招商手册》20240920-中文版</dc:title>
  <dc:creator/>
  <cp:lastModifiedBy>Chu-hai仲舒</cp:lastModifiedBy>
  <cp:revision>16</cp:revision>
  <dcterms:created xsi:type="dcterms:W3CDTF">2025-04-17T03:06:00Z</dcterms:created>
  <dcterms:modified xsi:type="dcterms:W3CDTF">2025-04-17T06:01:31Z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2025-04-18T02:53:09Z</vt:filetime>
  </property>
  <property fmtid="{D5CDD505-2E9C-101B-9397-08002B2CF9AE}" pid="4" name="ICV">
    <vt:lpwstr>9721B9700E1B44A4AB1326F2248772A7_13</vt:lpwstr>
  </property>
  <property fmtid="{D5CDD505-2E9C-101B-9397-08002B2CF9AE}" pid="5" name="KSOProductBuildVer">
    <vt:lpwstr>2052-12.1.0.20784</vt:lpwstr>
  </property>
</Properties>
</file>